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gif" ContentType="image/gif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2" r:id="rId1"/>
  </p:sldMasterIdLst>
  <p:notesMasterIdLst>
    <p:notesMasterId r:id="rId93"/>
  </p:notesMasterIdLst>
  <p:sldIdLst>
    <p:sldId id="256" r:id="rId2"/>
    <p:sldId id="363" r:id="rId3"/>
    <p:sldId id="365" r:id="rId4"/>
    <p:sldId id="366" r:id="rId5"/>
    <p:sldId id="368" r:id="rId6"/>
    <p:sldId id="367" r:id="rId7"/>
    <p:sldId id="372" r:id="rId8"/>
    <p:sldId id="395" r:id="rId9"/>
    <p:sldId id="373" r:id="rId10"/>
    <p:sldId id="369" r:id="rId11"/>
    <p:sldId id="375" r:id="rId12"/>
    <p:sldId id="466" r:id="rId13"/>
    <p:sldId id="374" r:id="rId14"/>
    <p:sldId id="379" r:id="rId15"/>
    <p:sldId id="370" r:id="rId16"/>
    <p:sldId id="391" r:id="rId17"/>
    <p:sldId id="380" r:id="rId18"/>
    <p:sldId id="384" r:id="rId19"/>
    <p:sldId id="385" r:id="rId20"/>
    <p:sldId id="386" r:id="rId21"/>
    <p:sldId id="382" r:id="rId22"/>
    <p:sldId id="387" r:id="rId23"/>
    <p:sldId id="388" r:id="rId24"/>
    <p:sldId id="389" r:id="rId25"/>
    <p:sldId id="390" r:id="rId26"/>
    <p:sldId id="392" r:id="rId27"/>
    <p:sldId id="413" r:id="rId28"/>
    <p:sldId id="469" r:id="rId29"/>
    <p:sldId id="415" r:id="rId30"/>
    <p:sldId id="417" r:id="rId31"/>
    <p:sldId id="416" r:id="rId32"/>
    <p:sldId id="418" r:id="rId33"/>
    <p:sldId id="419" r:id="rId34"/>
    <p:sldId id="394" r:id="rId35"/>
    <p:sldId id="397" r:id="rId36"/>
    <p:sldId id="414" r:id="rId37"/>
    <p:sldId id="398" r:id="rId38"/>
    <p:sldId id="467" r:id="rId39"/>
    <p:sldId id="399" r:id="rId40"/>
    <p:sldId id="400" r:id="rId41"/>
    <p:sldId id="401" r:id="rId42"/>
    <p:sldId id="403" r:id="rId43"/>
    <p:sldId id="402" r:id="rId44"/>
    <p:sldId id="404" r:id="rId45"/>
    <p:sldId id="405" r:id="rId46"/>
    <p:sldId id="420" r:id="rId47"/>
    <p:sldId id="406" r:id="rId48"/>
    <p:sldId id="427" r:id="rId49"/>
    <p:sldId id="428" r:id="rId50"/>
    <p:sldId id="429" r:id="rId51"/>
    <p:sldId id="426" r:id="rId52"/>
    <p:sldId id="430" r:id="rId53"/>
    <p:sldId id="432" r:id="rId54"/>
    <p:sldId id="431" r:id="rId55"/>
    <p:sldId id="433" r:id="rId56"/>
    <p:sldId id="437" r:id="rId57"/>
    <p:sldId id="436" r:id="rId58"/>
    <p:sldId id="407" r:id="rId59"/>
    <p:sldId id="421" r:id="rId60"/>
    <p:sldId id="434" r:id="rId61"/>
    <p:sldId id="468" r:id="rId62"/>
    <p:sldId id="435" r:id="rId63"/>
    <p:sldId id="408" r:id="rId64"/>
    <p:sldId id="438" r:id="rId65"/>
    <p:sldId id="439" r:id="rId66"/>
    <p:sldId id="440" r:id="rId67"/>
    <p:sldId id="441" r:id="rId68"/>
    <p:sldId id="442" r:id="rId69"/>
    <p:sldId id="443" r:id="rId70"/>
    <p:sldId id="444" r:id="rId71"/>
    <p:sldId id="445" r:id="rId72"/>
    <p:sldId id="447" r:id="rId73"/>
    <p:sldId id="448" r:id="rId74"/>
    <p:sldId id="449" r:id="rId75"/>
    <p:sldId id="450" r:id="rId76"/>
    <p:sldId id="451" r:id="rId77"/>
    <p:sldId id="409" r:id="rId78"/>
    <p:sldId id="452" r:id="rId79"/>
    <p:sldId id="455" r:id="rId80"/>
    <p:sldId id="459" r:id="rId81"/>
    <p:sldId id="458" r:id="rId82"/>
    <p:sldId id="461" r:id="rId83"/>
    <p:sldId id="462" r:id="rId84"/>
    <p:sldId id="460" r:id="rId85"/>
    <p:sldId id="463" r:id="rId86"/>
    <p:sldId id="464" r:id="rId87"/>
    <p:sldId id="453" r:id="rId88"/>
    <p:sldId id="471" r:id="rId89"/>
    <p:sldId id="472" r:id="rId90"/>
    <p:sldId id="465" r:id="rId91"/>
    <p:sldId id="454" r:id="rId9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9300"/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22"/>
    <p:restoredTop sz="92000"/>
  </p:normalViewPr>
  <p:slideViewPr>
    <p:cSldViewPr snapToGrid="0" snapToObjects="1">
      <p:cViewPr>
        <p:scale>
          <a:sx n="95" d="100"/>
          <a:sy n="95" d="100"/>
        </p:scale>
        <p:origin x="144" y="256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notesMaster" Target="notesMasters/notesMaster1.xml"/><Relationship Id="rId94" Type="http://schemas.openxmlformats.org/officeDocument/2006/relationships/presProps" Target="presProps.xml"/><Relationship Id="rId95" Type="http://schemas.openxmlformats.org/officeDocument/2006/relationships/viewProps" Target="viewProps.xml"/><Relationship Id="rId96" Type="http://schemas.openxmlformats.org/officeDocument/2006/relationships/theme" Target="theme/theme1.xml"/><Relationship Id="rId9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E65DD5-A4BF-7A4A-AF3C-9ECB64E3AD29}" type="datetimeFigureOut">
              <a:rPr lang="en-US" smtClean="0"/>
              <a:t>9/18/17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F455D7-87FC-9642-BFAF-719C44C24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605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02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917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678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5331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948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5331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2485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5331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558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5331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166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5331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369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5331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102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5331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9837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5331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22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3639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5331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274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5331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704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5331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31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0692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631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2982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188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19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52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38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704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95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605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751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77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0" i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 sz="32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560429B-ADF8-BB43-9512-07006C0FD173}" type="datetimeFigureOut">
              <a:rPr lang="en-US" smtClean="0"/>
              <a:t>9/18/17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560429B-ADF8-BB43-9512-07006C0FD173}" type="datetimeFigureOut">
              <a:rPr lang="en-US" smtClean="0"/>
              <a:t>9/18/17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21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Relationship Id="rId3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gi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15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Relationship Id="rId3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19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22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24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24.emf"/><Relationship Id="rId5" Type="http://schemas.openxmlformats.org/officeDocument/2006/relationships/image" Target="../media/image25.emf"/><Relationship Id="rId6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38.emf"/><Relationship Id="rId6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5" Type="http://schemas.openxmlformats.org/officeDocument/2006/relationships/image" Target="../media/image38.emf"/><Relationship Id="rId6" Type="http://schemas.openxmlformats.org/officeDocument/2006/relationships/image" Target="../media/image39.emf"/><Relationship Id="rId7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8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4.png"/><Relationship Id="rId1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5" Type="http://schemas.openxmlformats.org/officeDocument/2006/relationships/image" Target="../media/image38.emf"/><Relationship Id="rId6" Type="http://schemas.openxmlformats.org/officeDocument/2006/relationships/image" Target="../media/image39.emf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Relationship Id="rId3" Type="http://schemas.openxmlformats.org/officeDocument/2006/relationships/image" Target="../media/image31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Probability Distributions and Introduction to Statistical Inference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bio5312 Fall2017</a:t>
            </a:r>
          </a:p>
          <a:p>
            <a:r>
              <a:rPr lang="en-US" dirty="0" err="1"/>
              <a:t>stephanie</a:t>
            </a:r>
            <a:r>
              <a:rPr lang="en-US" dirty="0"/>
              <a:t> j. </a:t>
            </a:r>
            <a:r>
              <a:rPr lang="en-US" dirty="0" err="1"/>
              <a:t>spielman</a:t>
            </a:r>
            <a:r>
              <a:rPr lang="en-US" dirty="0"/>
              <a:t>, PhD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91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The Binomial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The </a:t>
            </a:r>
            <a:r>
              <a:rPr lang="en-US" b="1" dirty="0" smtClean="0"/>
              <a:t>binomial distribution</a:t>
            </a:r>
            <a:r>
              <a:rPr lang="en-US" dirty="0" smtClean="0"/>
              <a:t> describes the probability of obtaining </a:t>
            </a:r>
            <a:r>
              <a:rPr lang="en-US" i="1" dirty="0" smtClean="0"/>
              <a:t>k</a:t>
            </a:r>
            <a:r>
              <a:rPr lang="en-US" dirty="0" smtClean="0"/>
              <a:t> successes in </a:t>
            </a:r>
            <a:r>
              <a:rPr lang="en-US" i="1" dirty="0" smtClean="0"/>
              <a:t>n </a:t>
            </a:r>
            <a:r>
              <a:rPr lang="en-US" dirty="0" smtClean="0"/>
              <a:t>Bernoulli trials, where the probability of success for each trial is constant at </a:t>
            </a:r>
            <a:r>
              <a:rPr lang="en-US" i="1" dirty="0" smtClean="0"/>
              <a:t>p</a:t>
            </a:r>
          </a:p>
          <a:p>
            <a:endParaRPr lang="en-US" i="1" dirty="0"/>
          </a:p>
          <a:p>
            <a:r>
              <a:rPr lang="en-US" dirty="0" smtClean="0"/>
              <a:t>A </a:t>
            </a:r>
            <a:r>
              <a:rPr lang="en-US" b="1" dirty="0" smtClean="0"/>
              <a:t>Bernoulli trial</a:t>
            </a:r>
            <a:r>
              <a:rPr lang="en-US" b="1" i="1" dirty="0" smtClean="0"/>
              <a:t> </a:t>
            </a:r>
            <a:r>
              <a:rPr lang="en-US" dirty="0" smtClean="0"/>
              <a:t>has a binary outcome (success/fail, true/false, yes/no), and P(success) = </a:t>
            </a:r>
            <a:r>
              <a:rPr lang="en-US" i="1" dirty="0" smtClean="0"/>
              <a:t>p</a:t>
            </a:r>
            <a:r>
              <a:rPr lang="en-US" dirty="0" smtClean="0"/>
              <a:t> is the same for all realizations of the trial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2124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err="1" smtClean="0"/>
              <a:t>BInS</a:t>
            </a:r>
            <a:r>
              <a:rPr lang="en-US" b="1" dirty="0" smtClean="0"/>
              <a:t> </a:t>
            </a:r>
            <a:r>
              <a:rPr lang="en-US" dirty="0" smtClean="0"/>
              <a:t>conditions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be binomially distributed, must satisfy the following:</a:t>
            </a:r>
          </a:p>
          <a:p>
            <a:r>
              <a:rPr lang="en-US" b="1" dirty="0" smtClean="0"/>
              <a:t>B</a:t>
            </a:r>
            <a:r>
              <a:rPr lang="en-US" dirty="0" smtClean="0"/>
              <a:t>inary outcomes</a:t>
            </a:r>
          </a:p>
          <a:p>
            <a:r>
              <a:rPr lang="en-US" b="1" dirty="0" smtClean="0"/>
              <a:t>I</a:t>
            </a:r>
            <a:r>
              <a:rPr lang="en-US" dirty="0" smtClean="0"/>
              <a:t>ndependent trials (outcomes do not influence each other)</a:t>
            </a:r>
          </a:p>
          <a:p>
            <a:r>
              <a:rPr lang="en-US" b="1" dirty="0" smtClean="0"/>
              <a:t>n</a:t>
            </a:r>
            <a:r>
              <a:rPr lang="en-US" dirty="0" smtClean="0"/>
              <a:t> is fixed before the trials begin</a:t>
            </a:r>
          </a:p>
          <a:p>
            <a:r>
              <a:rPr lang="en-US" b="1" dirty="0" smtClean="0"/>
              <a:t>S</a:t>
            </a:r>
            <a:r>
              <a:rPr lang="en-US" dirty="0" smtClean="0"/>
              <a:t>ame probability of success, p, for all trials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1508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binomial?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58951" y="2964862"/>
            <a:ext cx="99508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C00000"/>
                </a:solidFill>
              </a:rPr>
              <a:t>Yes!</a:t>
            </a:r>
            <a:endParaRPr lang="en-US" sz="2600" dirty="0">
              <a:solidFill>
                <a:srgbClr val="C00000"/>
              </a:solidFill>
            </a:endParaRPr>
          </a:p>
          <a:p>
            <a:endParaRPr lang="en-US" sz="2600" dirty="0"/>
          </a:p>
        </p:txBody>
      </p:sp>
      <p:sp>
        <p:nvSpPr>
          <p:cNvPr id="5" name="TextBox 4"/>
          <p:cNvSpPr txBox="1"/>
          <p:nvPr/>
        </p:nvSpPr>
        <p:spPr>
          <a:xfrm>
            <a:off x="10160597" y="4036807"/>
            <a:ext cx="995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No </a:t>
            </a:r>
            <a:r>
              <a:rPr lang="en-US" sz="2800" b="1" dirty="0">
                <a:solidFill>
                  <a:srgbClr val="C00000"/>
                </a:solidFill>
                <a:sym typeface="Wingdings"/>
              </a:rPr>
              <a:t></a:t>
            </a:r>
            <a:endParaRPr lang="en-US" sz="2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 bag contains 10 balls, 7 red and 3 green.</a:t>
            </a:r>
          </a:p>
          <a:p>
            <a:r>
              <a:rPr lang="en-US" b="1" dirty="0" smtClean="0"/>
              <a:t>Situation 1: </a:t>
            </a:r>
            <a:r>
              <a:rPr lang="en-US" dirty="0" smtClean="0"/>
              <a:t>You draw 5 balls from the bag, noting the ball color each time and then returning it to the bag. </a:t>
            </a:r>
            <a:endParaRPr lang="en-US" dirty="0" smtClean="0">
              <a:solidFill>
                <a:srgbClr val="C00000"/>
              </a:solidFill>
            </a:endParaRPr>
          </a:p>
          <a:p>
            <a:r>
              <a:rPr lang="en-US" b="1" dirty="0" smtClean="0"/>
              <a:t>Situation 2: </a:t>
            </a:r>
            <a:r>
              <a:rPr lang="en-US" dirty="0" smtClean="0"/>
              <a:t>You draw 5 balls from the bag, retaining each drawn ball for safe-keeping so you can play catch at any moment. </a:t>
            </a:r>
            <a:endParaRPr lang="en-US" b="1" dirty="0" smtClean="0">
              <a:solidFill>
                <a:srgbClr val="C00000"/>
              </a:solidFill>
            </a:endParaRPr>
          </a:p>
          <a:p>
            <a:r>
              <a:rPr lang="en-US" b="1" dirty="0" smtClean="0"/>
              <a:t>Situation 3: </a:t>
            </a:r>
            <a:r>
              <a:rPr lang="en-US" dirty="0" smtClean="0"/>
              <a:t>You keep drawing balls, with replacement, until you have drawn 4 red balls. </a:t>
            </a:r>
            <a:endParaRPr lang="en-US" b="1" dirty="0">
              <a:solidFill>
                <a:srgbClr val="C00000"/>
              </a:solidFill>
            </a:endParaRPr>
          </a:p>
          <a:p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4854871" y="5153817"/>
            <a:ext cx="131732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C00000"/>
                </a:solidFill>
              </a:rPr>
              <a:t>No </a:t>
            </a:r>
            <a:r>
              <a:rPr lang="en-US" sz="2600" b="1" dirty="0">
                <a:solidFill>
                  <a:srgbClr val="C00000"/>
                </a:solidFill>
                <a:sym typeface="Wingdings"/>
              </a:rPr>
              <a:t>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725262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binomial distribution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The PMF (probability </a:t>
                </a:r>
                <a:r>
                  <a:rPr lang="en-US" dirty="0"/>
                  <a:t>distribution) for a binomially-distributed random variable: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𝑋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 </m:t>
                    </m:r>
                    <m:d>
                      <m:d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mr-IN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(1−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mr-IN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𝑞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i="1" dirty="0" smtClean="0">
                  <a:solidFill>
                    <a:srgbClr val="C00000"/>
                  </a:solidFill>
                  <a:latin typeface="Cambria Math" charset="0"/>
                </a:endParaRPr>
              </a:p>
              <a:p>
                <a:endParaRPr lang="en-US" dirty="0" smtClean="0">
                  <a:solidFill>
                    <a:schemeClr val="tx1"/>
                  </a:solidFill>
                </a:endParaRP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The </a:t>
                </a:r>
                <a:r>
                  <a:rPr lang="en-US" b="1" dirty="0" smtClean="0">
                    <a:solidFill>
                      <a:schemeClr val="tx1"/>
                    </a:solidFill>
                  </a:rPr>
                  <a:t>binomial coefficient: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mr-IN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!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!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!</m:t>
                        </m:r>
                      </m:den>
                    </m:f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 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 smtClean="0">
                    <a:solidFill>
                      <a:schemeClr val="tx1"/>
                    </a:solidFill>
                  </a:rPr>
                  <a:t>read as "n choose k"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119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binomial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</a:t>
                </a:r>
                <a:r>
                  <a:rPr lang="en-US" b="1" dirty="0" smtClean="0"/>
                  <a:t>expectation</a:t>
                </a:r>
                <a:r>
                  <a:rPr lang="en-US" dirty="0" smtClean="0"/>
                  <a:t> for a binomial </a:t>
                </a:r>
                <a:r>
                  <a:rPr lang="en-US" dirty="0" err="1" smtClean="0"/>
                  <a:t>r.v</a:t>
                </a:r>
                <a:r>
                  <a:rPr lang="en-US" dirty="0" smtClean="0"/>
                  <a:t>. 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𝔼</m:t>
                    </m:r>
                    <m:d>
                      <m:d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np</m:t>
                    </m:r>
                  </m:oMath>
                </a14:m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/>
                  <a:t> </a:t>
                </a:r>
              </a:p>
              <a:p>
                <a:r>
                  <a:rPr lang="en-US" dirty="0"/>
                  <a:t>The </a:t>
                </a:r>
                <a:r>
                  <a:rPr lang="en-US" b="1" dirty="0" smtClean="0"/>
                  <a:t>variance </a:t>
                </a:r>
                <a:r>
                  <a:rPr lang="en-US" dirty="0" smtClean="0"/>
                  <a:t>for </a:t>
                </a:r>
                <a:r>
                  <a:rPr lang="en-US" dirty="0"/>
                  <a:t>a binomial </a:t>
                </a:r>
                <a:r>
                  <a:rPr lang="en-US" dirty="0" err="1"/>
                  <a:t>r.v</a:t>
                </a:r>
                <a:r>
                  <a:rPr lang="en-US" dirty="0"/>
                  <a:t>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𝑉𝑎𝑟</m:t>
                    </m:r>
                    <m:d>
                      <m:d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npq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np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p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>
                  <a:ea typeface="Cambria Math" charset="0"/>
                  <a:cs typeface="Cambria Math" charset="0"/>
                </a:endParaRPr>
              </a:p>
              <a:p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059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Playing with a binomial </a:t>
            </a:r>
            <a:r>
              <a:rPr lang="en-US" dirty="0" err="1" smtClean="0"/>
              <a:t>rv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Each child born to a particular set of parents has a 25% probability of having blood type O.  Assume the parents had five children.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C00000"/>
                </a:solidFill>
              </a:rPr>
              <a:t>Here, n </a:t>
            </a:r>
            <a:r>
              <a:rPr lang="en-US" dirty="0">
                <a:solidFill>
                  <a:srgbClr val="C00000"/>
                </a:solidFill>
              </a:rPr>
              <a:t>= 5 and p = </a:t>
            </a:r>
            <a:r>
              <a:rPr lang="en-US" dirty="0" smtClean="0">
                <a:solidFill>
                  <a:srgbClr val="C00000"/>
                </a:solidFill>
              </a:rPr>
              <a:t>0.25, meaning we define Type O as "success", and not Type O as "failure".</a:t>
            </a:r>
            <a:endParaRPr lang="en-US" dirty="0">
              <a:solidFill>
                <a:srgbClr val="C00000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smtClean="0"/>
              <a:t>Tasks:</a:t>
            </a:r>
            <a:endParaRPr lang="en-US" dirty="0"/>
          </a:p>
          <a:p>
            <a:pPr lvl="1"/>
            <a:r>
              <a:rPr lang="en-US" dirty="0"/>
              <a:t>Compute expectation and variance</a:t>
            </a:r>
          </a:p>
          <a:p>
            <a:pPr lvl="1"/>
            <a:r>
              <a:rPr lang="en-US" dirty="0"/>
              <a:t>Visualize PMF</a:t>
            </a:r>
          </a:p>
          <a:p>
            <a:pPr lvl="1"/>
            <a:r>
              <a:rPr lang="en-US" dirty="0"/>
              <a:t>Visualize CDF</a:t>
            </a:r>
          </a:p>
          <a:p>
            <a:pPr lvl="1"/>
            <a:r>
              <a:rPr lang="en-US" dirty="0"/>
              <a:t>Make some calculations</a:t>
            </a:r>
            <a:r>
              <a:rPr lang="mr-IN" dirty="0"/>
              <a:t>…</a:t>
            </a:r>
            <a:r>
              <a:rPr lang="en-US" dirty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5606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 and variance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0"/>
                <a:r>
                  <a:rPr lang="en-US" dirty="0"/>
                  <a:t>Each child born to a particular set of parents has a 25% probability of having blood type O.  Assume the parents had five children</a:t>
                </a:r>
                <a:r>
                  <a:rPr lang="en-US" dirty="0" smtClean="0"/>
                  <a:t>. 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n=5; p=0.25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pPr marL="91440" lvl="1" indent="-91440">
                  <a:spcBef>
                    <a:spcPts val="1200"/>
                  </a:spcBef>
                  <a:spcAft>
                    <a:spcPts val="200"/>
                  </a:spcAft>
                  <a:buSzPct val="100000"/>
                  <a:buFont typeface="Calibri" panose="020F0502020204030204" pitchFamily="34" charset="0"/>
                  <a:buChar char=" "/>
                </a:pPr>
                <a:endParaRPr lang="en-US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91440" lvl="1" indent="-91440">
                  <a:spcBef>
                    <a:spcPts val="1200"/>
                  </a:spcBef>
                  <a:spcAft>
                    <a:spcPts val="200"/>
                  </a:spcAft>
                  <a:buSzPct val="100000"/>
                  <a:buFont typeface="Calibri" panose="020F0502020204030204" pitchFamily="34" charset="0"/>
                  <a:buChar char=" 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𝔼</m:t>
                    </m:r>
                    <m:d>
                      <m:d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np</m:t>
                    </m:r>
                  </m:oMath>
                </a14:m>
                <a:r>
                  <a:rPr lang="en-US" dirty="0" smtClean="0">
                    <a:ea typeface="Cambria Math" charset="0"/>
                    <a:cs typeface="Cambria Math" charset="0"/>
                  </a:rPr>
                  <a:t> </a:t>
                </a:r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= 5*0.25 = 1.25</a:t>
                </a:r>
              </a:p>
              <a:p>
                <a:pPr marL="91440" lvl="1" indent="-91440">
                  <a:spcBef>
                    <a:spcPts val="1200"/>
                  </a:spcBef>
                  <a:spcAft>
                    <a:spcPts val="200"/>
                  </a:spcAft>
                  <a:buSzPct val="100000"/>
                  <a:buFont typeface="Calibri" panose="020F0502020204030204" pitchFamily="34" charset="0"/>
                  <a:buChar char=" 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𝑉𝑎𝑟</m:t>
                    </m:r>
                    <m:d>
                      <m:d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npq</m:t>
                    </m:r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np</m:t>
                    </m:r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p</m:t>
                    </m:r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 smtClean="0">
                    <a:ea typeface="Cambria Math" charset="0"/>
                    <a:cs typeface="Cambria Math" charset="0"/>
                  </a:rPr>
                  <a:t> </a:t>
                </a:r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= 5*0.25*0.75 = </a:t>
                </a:r>
                <a:r>
                  <a:rPr lang="nb-NO" dirty="0" smtClean="0">
                    <a:solidFill>
                      <a:srgbClr val="C00000"/>
                    </a:solidFill>
                  </a:rPr>
                  <a:t>0.9375</a:t>
                </a:r>
              </a:p>
              <a:p>
                <a:pPr marL="91440" lvl="1" indent="-91440">
                  <a:spcBef>
                    <a:spcPts val="1200"/>
                  </a:spcBef>
                  <a:spcAft>
                    <a:spcPts val="200"/>
                  </a:spcAft>
                  <a:buSzPct val="100000"/>
                  <a:buFont typeface="Calibri" panose="020F0502020204030204" pitchFamily="34" charset="0"/>
                  <a:buChar char=" "/>
                </a:pPr>
                <a:endParaRPr lang="en-US" dirty="0">
                  <a:ea typeface="Cambria Math" charset="0"/>
                  <a:cs typeface="Cambria Math" charset="0"/>
                  <a:sym typeface="Wingdings"/>
                </a:endParaRPr>
              </a:p>
              <a:p>
                <a:pPr marL="91440" lvl="1" indent="-91440">
                  <a:spcBef>
                    <a:spcPts val="1200"/>
                  </a:spcBef>
                  <a:spcAft>
                    <a:spcPts val="200"/>
                  </a:spcAft>
                  <a:buSzPct val="100000"/>
                  <a:buFont typeface="Calibri" panose="020F0502020204030204" pitchFamily="34" charset="0"/>
                  <a:buChar char=" "/>
                </a:pPr>
                <a:endParaRPr lang="nb-NO" dirty="0">
                  <a:solidFill>
                    <a:srgbClr val="C00000"/>
                  </a:solidFill>
                </a:endParaRPr>
              </a:p>
              <a:p>
                <a:pPr marL="91440" lvl="1" indent="-91440">
                  <a:spcBef>
                    <a:spcPts val="1200"/>
                  </a:spcBef>
                  <a:spcAft>
                    <a:spcPts val="200"/>
                  </a:spcAft>
                  <a:buSzPct val="100000"/>
                  <a:buFont typeface="Calibri" panose="020F0502020204030204" pitchFamily="34" charset="0"/>
                  <a:buChar char=" "/>
                </a:pPr>
                <a:endParaRPr lang="en-US" dirty="0">
                  <a:ea typeface="Cambria Math" charset="0"/>
                  <a:cs typeface="Cambria Math" charset="0"/>
                </a:endParaRPr>
              </a:p>
              <a:p>
                <a:pPr marL="91440" lvl="1" indent="-91440">
                  <a:spcBef>
                    <a:spcPts val="1200"/>
                  </a:spcBef>
                  <a:spcAft>
                    <a:spcPts val="200"/>
                  </a:spcAft>
                  <a:buSzPct val="100000"/>
                  <a:buFont typeface="Calibri" panose="020F0502020204030204" pitchFamily="34" charset="0"/>
                  <a:buChar char=" "/>
                </a:pPr>
                <a:endParaRPr lang="en-US" dirty="0">
                  <a:ea typeface="Cambria Math" charset="0"/>
                  <a:cs typeface="Cambria Math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18" t="-1970" r="-2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078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Visualize the PMF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234" y="1737360"/>
            <a:ext cx="7218491" cy="4737673"/>
          </a:xfrm>
        </p:spPr>
      </p:pic>
      <p:sp>
        <p:nvSpPr>
          <p:cNvPr id="6" name="Rectangle 5"/>
          <p:cNvSpPr/>
          <p:nvPr/>
        </p:nvSpPr>
        <p:spPr>
          <a:xfrm>
            <a:off x="3688597" y="3239146"/>
            <a:ext cx="867905" cy="30996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8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?distributions</a:t>
            </a:r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1580334" cy="4023360"/>
          </a:xfrm>
        </p:spPr>
        <p:txBody>
          <a:bodyPr>
            <a:noAutofit/>
          </a:bodyPr>
          <a:lstStyle/>
          <a:p>
            <a:pPr>
              <a:lnSpc>
                <a:spcPct val="20000"/>
              </a:lnSpc>
            </a:pPr>
            <a:r>
              <a:rPr lang="en-US" sz="1200" u="sng" dirty="0">
                <a:latin typeface="Monaco" charset="0"/>
                <a:ea typeface="Monaco" charset="0"/>
                <a:cs typeface="Monaco" charset="0"/>
              </a:rPr>
              <a:t>Distributions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200" u="sng" dirty="0">
                <a:latin typeface="Monaco" charset="0"/>
                <a:ea typeface="Monaco" charset="0"/>
                <a:cs typeface="Monaco" charset="0"/>
              </a:rPr>
              <a:t>in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200" u="sng" dirty="0">
                <a:latin typeface="Monaco" charset="0"/>
                <a:ea typeface="Monaco" charset="0"/>
                <a:cs typeface="Monaco" charset="0"/>
              </a:rPr>
              <a:t>the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200" u="sng" dirty="0">
                <a:latin typeface="Monaco" charset="0"/>
                <a:ea typeface="Monaco" charset="0"/>
                <a:cs typeface="Monaco" charset="0"/>
              </a:rPr>
              <a:t>stats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200" u="sng" dirty="0" smtClean="0">
                <a:latin typeface="Monaco" charset="0"/>
                <a:ea typeface="Monaco" charset="0"/>
                <a:cs typeface="Monaco" charset="0"/>
              </a:rPr>
              <a:t>package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/>
            </a:r>
            <a:br>
              <a:rPr lang="en-US" sz="1200" dirty="0">
                <a:latin typeface="Monaco" charset="0"/>
                <a:ea typeface="Monaco" charset="0"/>
                <a:cs typeface="Monaco" charset="0"/>
              </a:rPr>
            </a:br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20000"/>
              </a:lnSpc>
            </a:pPr>
            <a:endParaRPr lang="en-US" sz="1200" u="sng" dirty="0" smtClean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20000"/>
              </a:lnSpc>
            </a:pPr>
            <a:r>
              <a:rPr lang="en-US" sz="1200" u="sng" dirty="0" smtClean="0">
                <a:latin typeface="Monaco" charset="0"/>
                <a:ea typeface="Monaco" charset="0"/>
                <a:cs typeface="Monaco" charset="0"/>
              </a:rPr>
              <a:t>Description</a:t>
            </a:r>
            <a:r>
              <a:rPr lang="en-US" sz="1200" dirty="0" smtClean="0">
                <a:latin typeface="Monaco" charset="0"/>
                <a:ea typeface="Monaco" charset="0"/>
                <a:cs typeface="Monaco" charset="0"/>
              </a:rPr>
              <a:t>:</a:t>
            </a:r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Density, cumulative distribution function, quantile function and</a:t>
            </a: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random variate generation for many standard probability</a:t>
            </a: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distributions are available in the ‘stats’ package.</a:t>
            </a:r>
          </a:p>
          <a:p>
            <a:pPr>
              <a:lnSpc>
                <a:spcPct val="20000"/>
              </a:lnSpc>
            </a:pPr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20000"/>
              </a:lnSpc>
            </a:pPr>
            <a:r>
              <a:rPr lang="en-US" sz="1200" u="sng" dirty="0">
                <a:latin typeface="Monaco" charset="0"/>
                <a:ea typeface="Monaco" charset="0"/>
                <a:cs typeface="Monaco" charset="0"/>
              </a:rPr>
              <a:t>Details</a:t>
            </a:r>
            <a:r>
              <a:rPr lang="en-US" sz="1200" dirty="0" smtClean="0">
                <a:latin typeface="Monaco" charset="0"/>
                <a:ea typeface="Monaco" charset="0"/>
                <a:cs typeface="Monaco" charset="0"/>
              </a:rPr>
              <a:t>: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/>
            </a:r>
            <a:br>
              <a:rPr lang="en-US" sz="1200" dirty="0">
                <a:latin typeface="Monaco" charset="0"/>
                <a:ea typeface="Monaco" charset="0"/>
                <a:cs typeface="Monaco" charset="0"/>
              </a:rPr>
            </a:br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The functions for the density/mass function, cumulative</a:t>
            </a: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distribution function, quantile function and random variate</a:t>
            </a: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generation are named in the form ‘dxxx’, ‘</a:t>
            </a:r>
            <a:r>
              <a:rPr lang="en-US" sz="1200" dirty="0" err="1">
                <a:latin typeface="Monaco" charset="0"/>
                <a:ea typeface="Monaco" charset="0"/>
                <a:cs typeface="Monaco" charset="0"/>
              </a:rPr>
              <a:t>pxxx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’, ‘</a:t>
            </a:r>
            <a:r>
              <a:rPr lang="en-US" sz="1200" dirty="0" err="1">
                <a:latin typeface="Monaco" charset="0"/>
                <a:ea typeface="Monaco" charset="0"/>
                <a:cs typeface="Monaco" charset="0"/>
              </a:rPr>
              <a:t>qxxx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’ and ‘</a:t>
            </a:r>
            <a:r>
              <a:rPr lang="en-US" sz="1200" dirty="0" err="1">
                <a:latin typeface="Monaco" charset="0"/>
                <a:ea typeface="Monaco" charset="0"/>
                <a:cs typeface="Monaco" charset="0"/>
              </a:rPr>
              <a:t>rxxx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’</a:t>
            </a: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respectively.</a:t>
            </a: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/>
            </a:r>
            <a:br>
              <a:rPr lang="en-US" sz="1200" dirty="0">
                <a:latin typeface="Monaco" charset="0"/>
                <a:ea typeface="Monaco" charset="0"/>
                <a:cs typeface="Monaco" charset="0"/>
              </a:rPr>
            </a:br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For the beta distribution see ‘</a:t>
            </a:r>
            <a:r>
              <a:rPr lang="en-US" sz="1200" dirty="0" err="1">
                <a:latin typeface="Monaco" charset="0"/>
                <a:ea typeface="Monaco" charset="0"/>
                <a:cs typeface="Monaco" charset="0"/>
              </a:rPr>
              <a:t>dbeta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’.</a:t>
            </a: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/>
            </a:r>
            <a:br>
              <a:rPr lang="en-US" sz="1200" dirty="0">
                <a:latin typeface="Monaco" charset="0"/>
                <a:ea typeface="Monaco" charset="0"/>
                <a:cs typeface="Monaco" charset="0"/>
              </a:rPr>
            </a:br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For the binomial (including Bernoulli) distribution see ‘</a:t>
            </a:r>
            <a:r>
              <a:rPr lang="en-US" sz="1200" dirty="0" err="1">
                <a:latin typeface="Monaco" charset="0"/>
                <a:ea typeface="Monaco" charset="0"/>
                <a:cs typeface="Monaco" charset="0"/>
              </a:rPr>
              <a:t>dbinom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’.</a:t>
            </a: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/>
            </a:r>
            <a:br>
              <a:rPr lang="en-US" sz="1200" dirty="0">
                <a:latin typeface="Monaco" charset="0"/>
                <a:ea typeface="Monaco" charset="0"/>
                <a:cs typeface="Monaco" charset="0"/>
              </a:rPr>
            </a:br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For the Cauchy distribution see ‘</a:t>
            </a:r>
            <a:r>
              <a:rPr lang="en-US" sz="1200" dirty="0" err="1">
                <a:latin typeface="Monaco" charset="0"/>
                <a:ea typeface="Monaco" charset="0"/>
                <a:cs typeface="Monaco" charset="0"/>
              </a:rPr>
              <a:t>dcauchy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’.</a:t>
            </a: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/>
            </a:r>
            <a:br>
              <a:rPr lang="en-US" sz="1200" dirty="0">
                <a:latin typeface="Monaco" charset="0"/>
                <a:ea typeface="Monaco" charset="0"/>
                <a:cs typeface="Monaco" charset="0"/>
              </a:rPr>
            </a:br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For the chi-squared distribution see ‘</a:t>
            </a:r>
            <a:r>
              <a:rPr lang="en-US" sz="1200" dirty="0" err="1">
                <a:latin typeface="Monaco" charset="0"/>
                <a:ea typeface="Monaco" charset="0"/>
                <a:cs typeface="Monaco" charset="0"/>
              </a:rPr>
              <a:t>dchisq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’.</a:t>
            </a:r>
          </a:p>
          <a:p>
            <a:pPr>
              <a:lnSpc>
                <a:spcPct val="20000"/>
              </a:lnSpc>
            </a:pPr>
            <a:endParaRPr lang="en-US" sz="12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33993" y="3921071"/>
            <a:ext cx="3208149" cy="37196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6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functions, generally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1456944"/>
              </p:ext>
            </p:extLst>
          </p:nvPr>
        </p:nvGraphicFramePr>
        <p:xfrm>
          <a:off x="780856" y="2100367"/>
          <a:ext cx="10691248" cy="3856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1433"/>
                <a:gridCol w="3017514"/>
                <a:gridCol w="5102301"/>
              </a:tblGrid>
              <a:tr h="502212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+mn-lt"/>
                          <a:ea typeface="Monaco" charset="0"/>
                          <a:cs typeface="Monaco" charset="0"/>
                        </a:rPr>
                        <a:t>Function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Purpose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Binomial version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93028">
                <a:tc>
                  <a:txBody>
                    <a:bodyPr/>
                    <a:lstStyle/>
                    <a:p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dxxx()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>
                          <a:effectLst/>
                        </a:rPr>
                        <a:t>Probability distribution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dbinom</a:t>
                      </a: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(x, size, </a:t>
                      </a:r>
                      <a:r>
                        <a:rPr lang="en-US" sz="22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prob</a:t>
                      </a: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)</a:t>
                      </a:r>
                      <a:endParaRPr lang="en-US" sz="2200" kern="1200" dirty="0">
                        <a:solidFill>
                          <a:schemeClr val="dk1"/>
                        </a:solidFill>
                        <a:effectLst/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2212">
                <a:tc>
                  <a:txBody>
                    <a:bodyPr/>
                    <a:lstStyle/>
                    <a:p>
                      <a:r>
                        <a:rPr lang="en-US" sz="2200" b="1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pxxx</a:t>
                      </a:r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effectLst/>
                        </a:rPr>
                        <a:t>CDF</a:t>
                      </a:r>
                      <a:endParaRPr lang="en-US" sz="22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pbinom</a:t>
                      </a: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(q, size, </a:t>
                      </a:r>
                      <a:r>
                        <a:rPr lang="en-US" sz="22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prob</a:t>
                      </a: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32679">
                <a:tc>
                  <a:txBody>
                    <a:bodyPr/>
                    <a:lstStyle/>
                    <a:p>
                      <a:r>
                        <a:rPr lang="en-US" sz="2200" b="1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rxxx</a:t>
                      </a:r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effectLst/>
                        </a:rPr>
                        <a:t>Generate random numbers from given distribution</a:t>
                      </a:r>
                      <a:endParaRPr lang="en-US" sz="22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rbinom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(n,</a:t>
                      </a:r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 size, </a:t>
                      </a:r>
                      <a:r>
                        <a:rPr lang="en-US" sz="2200" b="0" baseline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prob</a:t>
                      </a:r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)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2212">
                <a:tc>
                  <a:txBody>
                    <a:bodyPr/>
                    <a:lstStyle/>
                    <a:p>
                      <a:r>
                        <a:rPr lang="en-US" sz="2200" b="1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qxxx</a:t>
                      </a:r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Quantile: Inverse</a:t>
                      </a:r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</a:rPr>
                        <a:t> of </a:t>
                      </a:r>
                      <a:r>
                        <a:rPr lang="en-US" sz="2200" b="0" baseline="0" dirty="0" err="1" smtClean="0">
                          <a:solidFill>
                            <a:schemeClr val="tx1"/>
                          </a:solidFill>
                        </a:rPr>
                        <a:t>pxxx</a:t>
                      </a:r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qbinom</a:t>
                      </a: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(p, size, </a:t>
                      </a:r>
                      <a:r>
                        <a:rPr lang="en-US" sz="22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prob</a:t>
                      </a: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)</a:t>
                      </a:r>
                    </a:p>
                    <a:p>
                      <a:endParaRPr lang="en-US" sz="22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804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variable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599420" cy="4023360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3500" dirty="0" smtClean="0"/>
                  <a:t>Random processes produce numerical outcomes: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600" dirty="0" smtClean="0"/>
                  <a:t>Number of tails in 50 coin flips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600" dirty="0" smtClean="0"/>
                  <a:t>The sum of everyone's heights</a:t>
                </a:r>
                <a:endParaRPr lang="en-US" b="1" dirty="0" smtClean="0"/>
              </a:p>
              <a:p>
                <a:pPr>
                  <a:lnSpc>
                    <a:spcPct val="120000"/>
                  </a:lnSpc>
                </a:pPr>
                <a:r>
                  <a:rPr lang="en-US" b="1" dirty="0" smtClean="0"/>
                  <a:t>Definition: </a:t>
                </a:r>
                <a:r>
                  <a:rPr lang="en-US" dirty="0" smtClean="0"/>
                  <a:t>a random variable is a function that maps outcomes of a random process to a numeric value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700" i="1" dirty="0" smtClean="0">
                    <a:solidFill>
                      <a:srgbClr val="FF0000"/>
                    </a:solidFill>
                    <a:latin typeface="Lucida Calligraphy" charset="0"/>
                    <a:ea typeface="Lucida Calligraphy" charset="0"/>
                    <a:cs typeface="Lucida Calligraphy" charset="0"/>
                  </a:rPr>
                  <a:t>X </a:t>
                </a:r>
                <a:r>
                  <a:rPr lang="en-US" sz="2700" i="1" dirty="0" smtClean="0">
                    <a:latin typeface="Cambria Math" charset="0"/>
                  </a:rPr>
                  <a:t> </a:t>
                </a:r>
                <a:r>
                  <a:rPr lang="en-US" sz="2700" dirty="0" smtClean="0"/>
                  <a:t>is a function (rule) that assign a number </a:t>
                </a:r>
                <a:r>
                  <a:rPr lang="en-US" sz="2700" dirty="0" smtClean="0">
                    <a:solidFill>
                      <a:srgbClr val="FF0000"/>
                    </a:solidFill>
                    <a:latin typeface="Lucida Calligraphy" charset="0"/>
                    <a:ea typeface="Lucida Calligraphy" charset="0"/>
                    <a:cs typeface="Lucida Calligraphy" charset="0"/>
                  </a:rPr>
                  <a:t>X(s)</a:t>
                </a:r>
                <a:r>
                  <a:rPr lang="en-US" sz="2700" dirty="0" smtClean="0"/>
                  <a:t> to each outcome </a:t>
                </a:r>
                <a:r>
                  <a:rPr lang="en-US" sz="2700" dirty="0" smtClean="0">
                    <a:solidFill>
                      <a:srgbClr val="FF0000"/>
                    </a:solidFill>
                    <a:latin typeface="Lucida Calligraphy" charset="0"/>
                    <a:ea typeface="Lucida Calligraphy" charset="0"/>
                    <a:cs typeface="Lucida Calligraphy" charset="0"/>
                  </a:rPr>
                  <a:t>s</a:t>
                </a:r>
                <a:r>
                  <a:rPr lang="en-US" sz="2700" dirty="0">
                    <a:solidFill>
                      <a:srgbClr val="FF0000"/>
                    </a:solidFill>
                    <a:ea typeface="Lucida Calligraphy" charset="0"/>
                    <a:cs typeface="Lucida Calligraphy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700" i="1">
                        <a:solidFill>
                          <a:srgbClr val="FF0000"/>
                        </a:solidFill>
                        <a:latin typeface="Cambria Math" charset="0"/>
                        <a:ea typeface="Lucida Calligraphy" charset="0"/>
                        <a:cs typeface="Lucida Calligraphy" charset="0"/>
                      </a:rPr>
                      <m:t>∈</m:t>
                    </m:r>
                  </m:oMath>
                </a14:m>
                <a:r>
                  <a:rPr lang="en-US" sz="2700" dirty="0" smtClean="0">
                    <a:solidFill>
                      <a:srgbClr val="FF0000"/>
                    </a:solidFill>
                    <a:latin typeface="Lucida Calligraphy" charset="0"/>
                    <a:ea typeface="Lucida Calligraphy" charset="0"/>
                    <a:cs typeface="Lucida Calligraphy" charset="0"/>
                  </a:rPr>
                  <a:t>S</a:t>
                </a:r>
                <a:r>
                  <a:rPr lang="en-US" sz="2700" dirty="0" smtClean="0"/>
                  <a:t> (where </a:t>
                </a:r>
                <a:r>
                  <a:rPr lang="en-US" sz="2700" dirty="0" smtClean="0">
                    <a:solidFill>
                      <a:srgbClr val="FF0000"/>
                    </a:solidFill>
                    <a:latin typeface="Lucida Calligraphy" charset="0"/>
                    <a:ea typeface="Lucida Calligraphy" charset="0"/>
                    <a:cs typeface="Lucida Calligraphy" charset="0"/>
                  </a:rPr>
                  <a:t>s </a:t>
                </a:r>
                <a:r>
                  <a:rPr lang="en-US" sz="2700" dirty="0" smtClean="0"/>
                  <a:t>is an event in sample space</a:t>
                </a:r>
                <a:r>
                  <a:rPr lang="en-US" sz="2700" i="1" dirty="0" smtClean="0">
                    <a:latin typeface="Cambria Math" charset="0"/>
                  </a:rPr>
                  <a:t> </a:t>
                </a:r>
                <a:r>
                  <a:rPr lang="en-US" sz="2700" dirty="0" smtClean="0">
                    <a:solidFill>
                      <a:srgbClr val="FF0000"/>
                    </a:solidFill>
                    <a:latin typeface="Lucida Calligraphy" charset="0"/>
                    <a:ea typeface="Lucida Calligraphy" charset="0"/>
                    <a:cs typeface="Lucida Calligraphy" charset="0"/>
                  </a:rPr>
                  <a:t>S</a:t>
                </a:r>
                <a:r>
                  <a:rPr lang="en-US" sz="2700" i="1" dirty="0" smtClean="0">
                    <a:solidFill>
                      <a:srgbClr val="FF0000"/>
                    </a:solidFill>
                    <a:latin typeface="Cambria Math" charset="0"/>
                  </a:rPr>
                  <a:t> </a:t>
                </a:r>
                <a:r>
                  <a:rPr lang="en-US" sz="2700" dirty="0" smtClean="0">
                    <a:solidFill>
                      <a:schemeClr val="tx1"/>
                    </a:solidFill>
                  </a:rPr>
                  <a:t>)</a:t>
                </a:r>
                <a:endParaRPr lang="en-US" dirty="0" smtClean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dirty="0" err="1" smtClean="0"/>
                  <a:t>r.v.'s</a:t>
                </a:r>
                <a:r>
                  <a:rPr lang="en-US" dirty="0" smtClean="0"/>
                  <a:t> are technically neither random nor variables</a:t>
                </a:r>
                <a:r>
                  <a:rPr lang="mr-IN" dirty="0" smtClean="0"/>
                  <a:t>…</a:t>
                </a:r>
                <a:endParaRPr lang="en-US" dirty="0" smtClean="0"/>
              </a:p>
              <a:p>
                <a:pPr lvl="1">
                  <a:lnSpc>
                    <a:spcPct val="120000"/>
                  </a:lnSpc>
                </a:pPr>
                <a:r>
                  <a:rPr lang="en-US" dirty="0" smtClean="0"/>
                  <a:t>But, you can think of them roughly numerical outcomes of random processes</a:t>
                </a:r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 smtClean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 lvl="1"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599420" cy="4023360"/>
              </a:xfrm>
              <a:blipFill rotWithShape="0">
                <a:blip r:embed="rId3"/>
                <a:stretch>
                  <a:fillRect l="-1323" t="-1818" r="-1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864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Binomial distribution functions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6319571"/>
              </p:ext>
            </p:extLst>
          </p:nvPr>
        </p:nvGraphicFramePr>
        <p:xfrm>
          <a:off x="464431" y="1883391"/>
          <a:ext cx="11515759" cy="4165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9154"/>
                <a:gridCol w="3557306"/>
                <a:gridCol w="4569299"/>
              </a:tblGrid>
              <a:tr h="50221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Binomial</a:t>
                      </a:r>
                      <a:r>
                        <a:rPr lang="en-US" sz="2000" b="1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function 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Example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Output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32679">
                <a:tc>
                  <a:txBody>
                    <a:bodyPr/>
                    <a:lstStyle/>
                    <a:p>
                      <a:r>
                        <a:rPr lang="en-US" sz="20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dbinom</a:t>
                      </a: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(x, size, </a:t>
                      </a:r>
                      <a:r>
                        <a:rPr lang="en-US" sz="20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prob</a:t>
                      </a: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)</a:t>
                      </a:r>
                      <a:endParaRPr lang="en-US" sz="2000" kern="1200" dirty="0">
                        <a:solidFill>
                          <a:schemeClr val="dk1"/>
                        </a:solidFill>
                        <a:effectLst/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dbinom</a:t>
                      </a:r>
                      <a:r>
                        <a:rPr lang="en-US" sz="2000" b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(2, 5, 0.25)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dirty="0" err="1" smtClean="0">
                          <a:solidFill>
                            <a:schemeClr val="tx1"/>
                          </a:solidFill>
                        </a:rPr>
                        <a:t>Prob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 of obtaining 2 successes in 5 trials, where p=0.25 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  <a:sym typeface="Wingdings"/>
                        </a:rPr>
                        <a:t> 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is-IS" sz="2200" b="1" kern="120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0.263</a:t>
                      </a:r>
                      <a:endParaRPr lang="en-US" sz="22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22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pbinom</a:t>
                      </a: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(q, size, </a:t>
                      </a:r>
                      <a:r>
                        <a:rPr lang="en-US" sz="20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prob</a:t>
                      </a: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pbinom</a:t>
                      </a:r>
                      <a:r>
                        <a:rPr lang="en-US" sz="2000" b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(2, 5, 0.25)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dirty="0" err="1" smtClean="0">
                          <a:solidFill>
                            <a:schemeClr val="tx1"/>
                          </a:solidFill>
                        </a:rPr>
                        <a:t>Prob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 of obtaining </a:t>
                      </a: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≤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2 successes in 5 trials, where p=0.25 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  <a:sym typeface="Wingdings"/>
                        </a:rPr>
                        <a:t>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it-IT" sz="2200" b="1" kern="120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0.896</a:t>
                      </a:r>
                    </a:p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32679">
                <a:tc>
                  <a:txBody>
                    <a:bodyPr/>
                    <a:lstStyle/>
                    <a:p>
                      <a:r>
                        <a:rPr lang="en-US" sz="2000" b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rbinom</a:t>
                      </a:r>
                      <a:r>
                        <a:rPr lang="en-US" sz="2000" b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(n,</a:t>
                      </a:r>
                      <a:r>
                        <a:rPr lang="en-US" sz="2000" b="0" baseline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 size, </a:t>
                      </a:r>
                      <a:r>
                        <a:rPr lang="en-US" sz="2000" b="0" baseline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prob</a:t>
                      </a:r>
                      <a:r>
                        <a:rPr lang="en-US" sz="2000" b="0" baseline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)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rbinom</a:t>
                      </a:r>
                      <a:r>
                        <a:rPr lang="en-US" sz="2000" b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(100,</a:t>
                      </a:r>
                      <a:r>
                        <a:rPr lang="en-US" sz="2000" b="0" baseline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 5, 0.25)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Generate 100 k values from this binomial dist. 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  <a:sym typeface="Wingdings"/>
                        </a:rPr>
                        <a:t> </a:t>
                      </a:r>
                      <a:r>
                        <a:rPr lang="en-US" sz="2200" b="1" dirty="0" smtClean="0">
                          <a:solidFill>
                            <a:srgbClr val="C00000"/>
                          </a:solidFill>
                          <a:sym typeface="Wingdings"/>
                        </a:rPr>
                        <a:t>100 from {0,1,2,3,4}</a:t>
                      </a:r>
                      <a:endParaRPr lang="en-US" sz="22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22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qbinom</a:t>
                      </a: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(p, size, </a:t>
                      </a:r>
                      <a:r>
                        <a:rPr lang="en-US" sz="20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prob</a:t>
                      </a: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)</a:t>
                      </a:r>
                    </a:p>
                    <a:p>
                      <a:endParaRPr lang="en-US" sz="20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qbinom</a:t>
                      </a:r>
                      <a:r>
                        <a:rPr lang="en-US" sz="2000" b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(0.896, 5, 0.25)</a:t>
                      </a:r>
                    </a:p>
                    <a:p>
                      <a:endParaRPr lang="en-US" sz="20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Smallest value x where F(x) &gt;= p* </a:t>
                      </a: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/>
                        </a:rPr>
                        <a:t> </a:t>
                      </a:r>
                      <a:r>
                        <a:rPr lang="en-US" sz="2200" b="1" kern="120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/>
                        </a:rPr>
                        <a:t>2</a:t>
                      </a:r>
                    </a:p>
                    <a:p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/>
                        </a:rPr>
                        <a:t>*not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/>
                        </a:rPr>
                        <a:t>prob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/>
                        </a:rPr>
                        <a:t> success, just a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/>
                        </a:rPr>
                        <a:t>prob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/>
                        </a:rPr>
                        <a:t> </a:t>
                      </a:r>
                      <a:endParaRPr lang="en-US" sz="1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864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the PMF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498" y="61434"/>
            <a:ext cx="2553502" cy="1675926"/>
          </a:xfrm>
        </p:spPr>
      </p:pic>
      <p:sp>
        <p:nvSpPr>
          <p:cNvPr id="6" name="TextBox 5"/>
          <p:cNvSpPr txBox="1"/>
          <p:nvPr/>
        </p:nvSpPr>
        <p:spPr>
          <a:xfrm>
            <a:off x="1097280" y="1873631"/>
            <a:ext cx="110947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## Use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d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() to get the PMF values</a:t>
            </a:r>
          </a:p>
          <a:p>
            <a:pPr marL="285750" indent="-285750">
              <a:buFont typeface=".AppleSystemUIFont" charset="-120"/>
              <a:buChar char="&gt;"/>
            </a:pP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p = 0.25</a:t>
            </a:r>
          </a:p>
          <a:p>
            <a:pPr marL="285750" indent="-285750">
              <a:buFont typeface=".AppleSystemUIFont" charset="-120"/>
              <a:buChar char="&gt;"/>
            </a:pP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n = 5</a:t>
            </a:r>
          </a:p>
          <a:p>
            <a:pPr marL="285750" indent="-285750">
              <a:buFont typeface=".AppleSystemUIFont" charset="-120"/>
              <a:buChar char="&gt;"/>
            </a:pP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k0 &lt;-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dbinom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(0, 5, 0.25) ##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of 0 successes, aka no children are Type O</a:t>
            </a:r>
          </a:p>
          <a:p>
            <a:pPr marL="285750" indent="-285750">
              <a:buFont typeface=".AppleSystemUIFont" charset="-120"/>
              <a:buChar char="&gt;"/>
            </a:pP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k1 &lt;-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dbinom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(1, 5, 0.25) ##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of 1 success, aka only 1 child is Type O</a:t>
            </a:r>
          </a:p>
          <a:p>
            <a:pPr marL="285750" indent="-285750">
              <a:buFont typeface=".AppleSystemUIFont" charset="-120"/>
              <a:buChar char="&gt;"/>
            </a:pPr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pPr marL="285750" indent="-285750">
              <a:buFont typeface=".AppleSystemUIFont" charset="-120"/>
              <a:buChar char="&gt;"/>
            </a:pP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## Advanced:</a:t>
            </a:r>
          </a:p>
          <a:p>
            <a:pPr marL="285750" indent="-285750">
              <a:buFont typeface=".AppleSystemUIFont" charset="-120"/>
              <a:buChar char="&gt;"/>
            </a:pP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library(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purrr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pPr marL="285750" indent="-285750">
              <a:buFont typeface=".AppleSystemUIFont" charset="-120"/>
              <a:buChar char="&gt;"/>
            </a:pP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map_dbl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(0:5,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dbinom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5, 0.25)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[1] 0.2373046875 0.3955078125 0.2636718750 0.0878906250 0.0146484375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[6] 0.0009765625</a:t>
            </a:r>
          </a:p>
          <a:p>
            <a:pPr marL="285750" indent="-285750">
              <a:buFont typeface=".AppleSystemUIFont" charset="-120"/>
              <a:buChar char="&gt;"/>
            </a:pP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0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the PMF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1873631"/>
            <a:ext cx="1109472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## data frame 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 of probabilities for PMF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data.pmf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&lt;-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(k = 0:5,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= c(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0.236623, 0.396, 0.264, 0.0879, 0.0145, 0.000977))</a:t>
            </a:r>
          </a:p>
          <a:p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&gt; data.pmf</a:t>
            </a:r>
            <a:endParaRPr lang="is-IS" dirty="0">
              <a:latin typeface="Monaco" charset="0"/>
              <a:ea typeface="Monaco" charset="0"/>
              <a:cs typeface="Monaco" charset="0"/>
            </a:endParaRP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# A tibble: 6 x 2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      k     prob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  &lt;int&gt;    &lt;dbl&gt;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1     0 0.236623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2     1 0.396000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3     2 0.264000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4     3 0.087900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5     4 0.014500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6     5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0.000977</a:t>
            </a:r>
          </a:p>
          <a:p>
            <a:pPr lvl="1"/>
            <a:endParaRPr lang="is-IS" dirty="0">
              <a:latin typeface="Monaco" charset="0"/>
              <a:ea typeface="Monaco" charset="0"/>
              <a:cs typeface="Monaco" charset="0"/>
            </a:endParaRPr>
          </a:p>
          <a:p>
            <a:pPr marL="14288" lvl="1"/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## Equivalent</a:t>
            </a:r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pPr marL="285750" indent="-285750">
              <a:buFont typeface=".AppleSystemUIFont" charset="-120"/>
              <a:buChar char="&gt;"/>
            </a:pP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data.pmf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&lt;-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(k = 0:5,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map_dbl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(0:5,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dbinom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, 5, 0.25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))</a:t>
            </a:r>
            <a:endParaRPr lang="is-IS" dirty="0" smtClean="0">
              <a:latin typeface="Monaco" charset="0"/>
              <a:ea typeface="Monaco" charset="0"/>
              <a:cs typeface="Monaco" charset="0"/>
            </a:endParaRPr>
          </a:p>
          <a:p>
            <a:pPr marL="285750" indent="-285750">
              <a:buFont typeface=".AppleSystemUIFont" charset="-120"/>
              <a:buChar char="&gt;"/>
            </a:pP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04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the PMF uses a different *stat*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1873631"/>
            <a:ext cx="10832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data.pmf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(x =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k,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y=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))+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geom_bar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 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stat</a:t>
            </a:r>
            <a:r>
              <a:rPr lang="en-US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="identity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"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+ </a:t>
            </a: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xlab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("Number of kids") +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ylab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("Probability Type O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") </a:t>
            </a:r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830" y="2850749"/>
            <a:ext cx="53213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3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Tweaking the x-axis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1873631"/>
            <a:ext cx="10832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data.pmf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(x =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k,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y=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))+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geom_bar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 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stat</a:t>
            </a:r>
            <a:r>
              <a:rPr lang="en-US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="identity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"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+ </a:t>
            </a: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ylab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("Probability Type O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") + 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en-US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scale_x_continuous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(name = "Number of kids", breaks = 0:5)</a:t>
            </a:r>
            <a:endParaRPr lang="en-US" dirty="0">
              <a:solidFill>
                <a:schemeClr val="accent6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830" y="2854272"/>
            <a:ext cx="53213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40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some text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1873631"/>
            <a:ext cx="108326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data.pmf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(x =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k,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y=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))+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geom_bar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 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stat</a:t>
            </a:r>
            <a:r>
              <a:rPr lang="en-US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="identity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"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+ </a:t>
            </a: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ylab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("Probability Type O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") + 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en-US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scale_x_continuous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(name = "Number of kids", breaks = 0:5)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+</a:t>
            </a:r>
          </a:p>
          <a:p>
            <a:r>
              <a:rPr lang="en-US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        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geom_text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(x = k, y=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+ 0.01, label =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))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945" y="3098776"/>
            <a:ext cx="5052448" cy="3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4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Visualize the CDF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97280" y="1873631"/>
            <a:ext cx="10832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binom.sample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&lt;- </a:t>
            </a:r>
            <a:r>
              <a:rPr lang="mr-IN" dirty="0" err="1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dirty="0" err="1"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mr-IN" dirty="0" err="1">
                <a:latin typeface="Monaco" charset="0"/>
                <a:ea typeface="Monaco" charset="0"/>
                <a:cs typeface="Monaco" charset="0"/>
              </a:rPr>
              <a:t>rbinom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(1000, 5, 0.25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))</a:t>
            </a: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binom.sample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(x=x))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+ </a:t>
            </a:r>
            <a:r>
              <a:rPr lang="en-US" dirty="0" err="1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stat_ecdf</a:t>
            </a:r>
            <a:r>
              <a:rPr lang="en-US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()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+ </a:t>
            </a: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xlab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("# Type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O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kids") +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ylab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("Cumulative probability")</a:t>
            </a: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4000" y="3239146"/>
            <a:ext cx="3048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What is the probability that at least 3 of the 5 kids are Type O?</a:t>
            </a:r>
          </a:p>
          <a:p>
            <a:endParaRPr lang="en-US" sz="2400" dirty="0">
              <a:solidFill>
                <a:srgbClr val="C00000"/>
              </a:solidFill>
            </a:endParaRPr>
          </a:p>
          <a:p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054781" y="4500835"/>
            <a:ext cx="2937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mr-IN" dirty="0" err="1">
                <a:latin typeface="Monaco" charset="0"/>
                <a:ea typeface="Monaco" charset="0"/>
                <a:cs typeface="Monaco" charset="0"/>
              </a:rPr>
              <a:t>pbinom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(3, 5, 0.25)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1] 0.984375</a:t>
            </a: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589" y="2894733"/>
            <a:ext cx="6140883" cy="3292559"/>
          </a:xfrm>
        </p:spPr>
      </p:pic>
      <p:cxnSp>
        <p:nvCxnSpPr>
          <p:cNvPr id="11" name="Straight Arrow Connector 10"/>
          <p:cNvCxnSpPr/>
          <p:nvPr/>
        </p:nvCxnSpPr>
        <p:spPr>
          <a:xfrm flipH="1">
            <a:off x="2729345" y="3162720"/>
            <a:ext cx="3136935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720807" y="2978178"/>
            <a:ext cx="290945" cy="34441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5866280" y="3239146"/>
            <a:ext cx="0" cy="238201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912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for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591137" cy="4023360"/>
          </a:xfrm>
        </p:spPr>
        <p:txBody>
          <a:bodyPr/>
          <a:lstStyle/>
          <a:p>
            <a:pPr lvl="0"/>
            <a:r>
              <a:rPr lang="en-US" sz="2600" dirty="0"/>
              <a:t>Each child born to a particular set of parents has a 25% probability of having blood type O.  Assume the parents had five children. </a:t>
            </a:r>
            <a:r>
              <a:rPr lang="en-US" sz="2600" dirty="0">
                <a:solidFill>
                  <a:srgbClr val="C00000"/>
                </a:solidFill>
              </a:rPr>
              <a:t>n=5; p=0.25</a:t>
            </a:r>
          </a:p>
          <a:p>
            <a:r>
              <a:rPr lang="en-US" dirty="0" smtClean="0"/>
              <a:t>What is the probability that exactly 2 children were Type O?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3395749"/>
            <a:ext cx="4184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d</a:t>
            </a:r>
            <a:r>
              <a:rPr lang="mr-IN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2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5, 0.25)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0.2636719</a:t>
            </a:r>
          </a:p>
          <a:p>
            <a:endParaRPr lang="mr-IN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3247494"/>
            <a:ext cx="4766160" cy="31281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090452" y="3857413"/>
            <a:ext cx="755374" cy="2284969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36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for probabilities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0591137" cy="4023360"/>
              </a:xfrm>
            </p:spPr>
            <p:txBody>
              <a:bodyPr/>
              <a:lstStyle/>
              <a:p>
                <a:pPr lvl="0"/>
                <a:r>
                  <a:rPr lang="en-US" sz="2600" dirty="0" smtClean="0"/>
                  <a:t>Each child born to a particular set of parents has a 25% probability of having blood type O.  Assume the parents had five children. </a:t>
                </a:r>
                <a:r>
                  <a:rPr lang="en-US" sz="2600" dirty="0">
                    <a:solidFill>
                      <a:srgbClr val="C00000"/>
                    </a:solidFill>
                  </a:rPr>
                  <a:t>n=5; p=0.25</a:t>
                </a:r>
              </a:p>
              <a:p>
                <a:r>
                  <a:rPr lang="en-US" dirty="0" smtClean="0"/>
                  <a:t>What is the probability that exactly 2 children were Type O?</a:t>
                </a:r>
              </a:p>
              <a:p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pPr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</a:rPr>
                      <m:t>     </m:t>
                    </m:r>
                  </m:oMath>
                </a14:m>
                <a:endParaRPr lang="en-US" sz="2400" b="0" i="1" dirty="0" smtClean="0">
                  <a:solidFill>
                    <a:schemeClr val="tx1"/>
                  </a:solidFill>
                </a:endParaRPr>
              </a:p>
              <a:p>
                <a:pPr/>
                <a:r>
                  <a:rPr lang="en-US" sz="2400" dirty="0" smtClean="0">
                    <a:solidFill>
                      <a:schemeClr val="tx1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</a:rPr>
                          <m:t>𝑋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</a:rPr>
                          <m:t>=2</m:t>
                        </m:r>
                      </m:e>
                    </m:d>
                    <m:r>
                      <a:rPr lang="en-US" sz="2400" i="1">
                        <a:solidFill>
                          <a:schemeClr val="tx1"/>
                        </a:solidFill>
                      </a:rPr>
                      <m:t> =</m:t>
                    </m:r>
                    <m:d>
                      <m:dPr>
                        <m:ctrlPr>
                          <a:rPr lang="mr-IN" sz="2400" i="1">
                            <a:solidFill>
                              <a:schemeClr val="tx1"/>
                            </a:solidFill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mr-IN" sz="2400" i="1">
                                <a:solidFill>
                                  <a:schemeClr val="tx1"/>
                                </a:solidFill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</a:rPr>
                              <m:t>5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</a:rPr>
                              <m:t>2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mr-IN" sz="2400" i="1">
                            <a:solidFill>
                              <a:schemeClr val="tx1"/>
                            </a:solidFill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</a:rPr>
                          <m:t>0.25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mr-IN" sz="2400" i="1">
                            <a:solidFill>
                              <a:schemeClr val="tx1"/>
                            </a:solidFill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</a:rPr>
                          <m:t>0.75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</a:rPr>
                          <m:t>5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</a:rPr>
                          <m:t>2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</a:rPr>
                          <m:t>)</m:t>
                        </m:r>
                      </m:sup>
                    </m:sSup>
                  </m:oMath>
                </a14:m>
                <a:endParaRPr lang="en-US" sz="2400" i="1" dirty="0" smtClean="0">
                  <a:solidFill>
                    <a:schemeClr val="tx1"/>
                  </a:solidFill>
                </a:endParaRPr>
              </a:p>
              <a:p>
                <a:r>
                  <a:rPr lang="en-US" sz="2400" dirty="0" smtClean="0">
                    <a:solidFill>
                      <a:schemeClr val="tx1"/>
                    </a:solidFill>
                  </a:rPr>
                  <a:t>                        = 10 * 0.0625 * 0.422 = </a:t>
                </a:r>
                <a:r>
                  <a:rPr lang="is-IS" sz="2400" dirty="0">
                    <a:solidFill>
                      <a:srgbClr val="C00000"/>
                    </a:solidFill>
                  </a:rPr>
                  <a:t>0.26375</a:t>
                </a:r>
              </a:p>
              <a:p>
                <a:pPr/>
                <a:endParaRPr lang="en-US" i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0591137" cy="4023360"/>
              </a:xfrm>
              <a:blipFill rotWithShape="0">
                <a:blip r:embed="rId2"/>
                <a:stretch>
                  <a:fillRect l="-1727" t="-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911" y="3328177"/>
            <a:ext cx="4766160" cy="31281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220004" y="3944975"/>
            <a:ext cx="755374" cy="2284969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1223663" y="3468383"/>
                <a:ext cx="4902817" cy="5666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C00000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𝑋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𝑘</m:t>
                          </m:r>
                        </m:e>
                      </m:d>
                      <m:r>
                        <a:rPr lang="en-US" i="1">
                          <a:solidFill>
                            <a:srgbClr val="C00000"/>
                          </a:solidFill>
                          <a:latin typeface="Cambria Math" charset="0"/>
                        </a:rPr>
                        <m:t>= </m:t>
                      </m:r>
                      <m:d>
                        <m:dPr>
                          <m:ctrlPr>
                            <a:rPr lang="mr-IN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mr-IN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mr-IN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mr-IN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(1−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𝑝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solidFill>
                            <a:srgbClr val="C00000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mr-IN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mr-IN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mr-IN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mr-IN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𝑞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i="1" dirty="0">
                  <a:solidFill>
                    <a:srgbClr val="C00000"/>
                  </a:solidFill>
                  <a:latin typeface="Cambria Math" charset="0"/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663" y="3468383"/>
                <a:ext cx="4902817" cy="56669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6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for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670650" cy="4023360"/>
          </a:xfrm>
        </p:spPr>
        <p:txBody>
          <a:bodyPr/>
          <a:lstStyle/>
          <a:p>
            <a:r>
              <a:rPr lang="en-US" dirty="0" smtClean="0"/>
              <a:t>What is the probability that </a:t>
            </a:r>
            <a:r>
              <a:rPr lang="en-US" i="1" dirty="0" smtClean="0"/>
              <a:t>2 or fewer</a:t>
            </a:r>
            <a:r>
              <a:rPr lang="en-US" dirty="0" smtClean="0"/>
              <a:t> children were Type O?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25846" y="2926774"/>
            <a:ext cx="41841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&gt;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p</a:t>
            </a:r>
            <a:r>
              <a:rPr lang="mr-IN" sz="2200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2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5, 0.25)</a:t>
            </a: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[1] </a:t>
            </a:r>
            <a:r>
              <a:rPr lang="it-IT" sz="2200" dirty="0" smtClean="0">
                <a:latin typeface="Monaco" charset="0"/>
                <a:ea typeface="Monaco" charset="0"/>
                <a:cs typeface="Monaco" charset="0"/>
              </a:rPr>
              <a:t>0.8964844</a:t>
            </a:r>
          </a:p>
          <a:p>
            <a:endParaRPr lang="mr-IN" sz="2200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7" name="Content Placeholder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379" y="2664773"/>
            <a:ext cx="6939029" cy="372050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5724939" y="3857414"/>
            <a:ext cx="223034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984736" y="3675926"/>
            <a:ext cx="290945" cy="34441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8150087" y="4034770"/>
            <a:ext cx="0" cy="165863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613270" y="1214016"/>
            <a:ext cx="15424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200" dirty="0">
                <a:solidFill>
                  <a:srgbClr val="C00000"/>
                </a:solidFill>
              </a:rPr>
              <a:t>n=5; p=0.25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8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Discrete vs continuous RV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Discrete</a:t>
            </a:r>
            <a:r>
              <a:rPr lang="en-US" dirty="0" smtClean="0"/>
              <a:t> random variables can take on (map to) a finite number of values</a:t>
            </a:r>
          </a:p>
          <a:p>
            <a:endParaRPr lang="en-US" b="1" dirty="0" smtClean="0"/>
          </a:p>
          <a:p>
            <a:r>
              <a:rPr lang="en-US" b="1" dirty="0" smtClean="0"/>
              <a:t>Continuous </a:t>
            </a:r>
            <a:r>
              <a:rPr lang="en-US" dirty="0" smtClean="0"/>
              <a:t>random </a:t>
            </a:r>
            <a:r>
              <a:rPr lang="en-US" dirty="0"/>
              <a:t>variables can take on (map to) </a:t>
            </a:r>
            <a:r>
              <a:rPr lang="en-US" dirty="0" smtClean="0"/>
              <a:t>innumerable/infinite </a:t>
            </a:r>
            <a:r>
              <a:rPr lang="en-US" dirty="0"/>
              <a:t>values</a:t>
            </a:r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1430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for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670650" cy="4023360"/>
          </a:xfrm>
        </p:spPr>
        <p:txBody>
          <a:bodyPr/>
          <a:lstStyle/>
          <a:p>
            <a:r>
              <a:rPr lang="en-US" dirty="0" smtClean="0"/>
              <a:t>What is the probability that </a:t>
            </a:r>
            <a:r>
              <a:rPr lang="en-US" i="1" dirty="0" smtClean="0"/>
              <a:t>2 or fewer</a:t>
            </a:r>
            <a:r>
              <a:rPr lang="en-US" dirty="0" smtClean="0"/>
              <a:t> children were Type O?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25846" y="2926774"/>
            <a:ext cx="418414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0838" indent="-350838"/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&gt;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d</a:t>
            </a:r>
            <a:r>
              <a:rPr lang="mr-IN" sz="2200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0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5, 0.25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)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+       d</a:t>
            </a:r>
            <a:r>
              <a:rPr lang="mr-IN" sz="2200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1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5, 0.25)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+ 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</a:t>
            </a:r>
            <a:r>
              <a:rPr lang="mr-IN" sz="2200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2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5, 0.25)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</a:t>
            </a:r>
            <a:endParaRPr lang="mr-IN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 </a:t>
            </a:r>
          </a:p>
          <a:p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[1] </a:t>
            </a:r>
            <a:r>
              <a:rPr lang="it-IT" sz="2200" dirty="0" smtClean="0">
                <a:latin typeface="Monaco" charset="0"/>
                <a:ea typeface="Monaco" charset="0"/>
                <a:cs typeface="Monaco" charset="0"/>
              </a:rPr>
              <a:t>0.8964844</a:t>
            </a:r>
          </a:p>
          <a:p>
            <a:endParaRPr lang="mr-IN" sz="22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13270" y="1214016"/>
            <a:ext cx="15424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200" dirty="0">
                <a:solidFill>
                  <a:srgbClr val="C00000"/>
                </a:solidFill>
              </a:rPr>
              <a:t>n=5; p=0.25</a:t>
            </a:r>
          </a:p>
          <a:p>
            <a:endParaRPr lang="en-US" dirty="0"/>
          </a:p>
        </p:txBody>
      </p:sp>
      <p:pic>
        <p:nvPicPr>
          <p:cNvPr id="11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2926774"/>
            <a:ext cx="5029200" cy="330078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857999" y="2926774"/>
            <a:ext cx="2087217" cy="3215609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6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for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670650" cy="4023360"/>
          </a:xfrm>
        </p:spPr>
        <p:txBody>
          <a:bodyPr/>
          <a:lstStyle/>
          <a:p>
            <a:r>
              <a:rPr lang="en-US" dirty="0" smtClean="0"/>
              <a:t>What is the probability that </a:t>
            </a:r>
            <a:r>
              <a:rPr lang="en-US" i="1" dirty="0" smtClean="0"/>
              <a:t>more than 2 </a:t>
            </a:r>
            <a:r>
              <a:rPr lang="en-US" dirty="0" smtClean="0"/>
              <a:t>children (</a:t>
            </a:r>
            <a:r>
              <a:rPr lang="en-US" dirty="0" err="1" smtClean="0"/>
              <a:t>ie</a:t>
            </a:r>
            <a:r>
              <a:rPr lang="en-US" dirty="0" smtClean="0"/>
              <a:t> either 3, 4, or 5) were Type O?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9096" y="3145134"/>
            <a:ext cx="447860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&gt;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1 - p</a:t>
            </a:r>
            <a:r>
              <a:rPr lang="mr-IN" sz="2200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2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5, 0.25)</a:t>
            </a: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[1] </a:t>
            </a:r>
            <a:r>
              <a:rPr lang="nb-NO" sz="2200" dirty="0">
                <a:latin typeface="Monaco" charset="0"/>
                <a:ea typeface="Monaco" charset="0"/>
                <a:cs typeface="Monaco" charset="0"/>
              </a:rPr>
              <a:t>0.1035156</a:t>
            </a:r>
          </a:p>
          <a:p>
            <a:endParaRPr lang="mr-IN" sz="2200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7" name="Content Placeholder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031" y="2926773"/>
            <a:ext cx="6450377" cy="345850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613270" y="1214016"/>
            <a:ext cx="15424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200" dirty="0">
                <a:solidFill>
                  <a:srgbClr val="C00000"/>
                </a:solidFill>
              </a:rPr>
              <a:t>n=5; p=0.25</a:t>
            </a:r>
          </a:p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243391" y="2742231"/>
            <a:ext cx="2753105" cy="805806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8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for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670650" cy="4023360"/>
          </a:xfrm>
        </p:spPr>
        <p:txBody>
          <a:bodyPr/>
          <a:lstStyle/>
          <a:p>
            <a:r>
              <a:rPr lang="en-US" dirty="0" smtClean="0"/>
              <a:t>What is the probability that </a:t>
            </a:r>
            <a:r>
              <a:rPr lang="en-US" i="1" dirty="0" smtClean="0"/>
              <a:t>more than 2 </a:t>
            </a:r>
            <a:r>
              <a:rPr lang="en-US" dirty="0" smtClean="0"/>
              <a:t>children (</a:t>
            </a:r>
            <a:r>
              <a:rPr lang="en-US" dirty="0" err="1" smtClean="0"/>
              <a:t>ie</a:t>
            </a:r>
            <a:r>
              <a:rPr lang="en-US" dirty="0" smtClean="0"/>
              <a:t> either 3, 4, or 5) were Type O?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9096" y="3145134"/>
            <a:ext cx="447860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0838" indent="-350838"/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&gt;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d</a:t>
            </a:r>
            <a:r>
              <a:rPr lang="mr-IN" sz="2200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3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5, 0.25)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+       d</a:t>
            </a:r>
            <a:r>
              <a:rPr lang="mr-IN" sz="2200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4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5, 0.25)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+ d</a:t>
            </a:r>
            <a:r>
              <a:rPr lang="mr-IN" sz="2200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5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5, 0.25)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</a:t>
            </a:r>
            <a:endParaRPr lang="mr-IN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  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[1] </a:t>
            </a:r>
            <a:r>
              <a:rPr lang="nb-NO" sz="2200" dirty="0">
                <a:latin typeface="Monaco" charset="0"/>
                <a:ea typeface="Monaco" charset="0"/>
                <a:cs typeface="Monaco" charset="0"/>
              </a:rPr>
              <a:t>0.1035156</a:t>
            </a:r>
          </a:p>
          <a:p>
            <a:endParaRPr lang="mr-IN" sz="22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13270" y="1214016"/>
            <a:ext cx="15424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200" dirty="0">
                <a:solidFill>
                  <a:srgbClr val="C00000"/>
                </a:solidFill>
              </a:rPr>
              <a:t>n=5; p=0.25</a:t>
            </a:r>
          </a:p>
          <a:p>
            <a:endParaRPr lang="en-US" dirty="0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2849315"/>
            <a:ext cx="5029200" cy="330078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943230" y="4611757"/>
            <a:ext cx="2087217" cy="1257337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0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BREATHE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43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Expressing continuous random variables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 smtClean="0"/>
                  <a:t>Probability density function (PDF) </a:t>
                </a:r>
              </a:p>
              <a:p>
                <a:pPr lvl="1"/>
                <a:r>
                  <a:rPr lang="en-US" dirty="0" smtClean="0"/>
                  <a:t>Describes the values taken by a continuous </a:t>
                </a:r>
                <a:r>
                  <a:rPr lang="en-US" dirty="0" err="1" smtClean="0"/>
                  <a:t>r.v</a:t>
                </a:r>
                <a:r>
                  <a:rPr lang="en-US" dirty="0" smtClean="0"/>
                  <a:t>. </a:t>
                </a:r>
                <a:r>
                  <a:rPr lang="en-US" i="1" dirty="0" smtClean="0">
                    <a:latin typeface="Lucida Calligraphy" charset="0"/>
                    <a:ea typeface="Lucida Calligraphy" charset="0"/>
                    <a:cs typeface="Lucida Calligraphy" charset="0"/>
                  </a:rPr>
                  <a:t>X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dirty="0" smtClean="0"/>
                  <a:t>and its associated probabilities </a:t>
                </a:r>
              </a:p>
              <a:p>
                <a:pPr lvl="1"/>
                <a:r>
                  <a:rPr lang="en-US" dirty="0" smtClean="0"/>
                  <a:t>Function such that the </a:t>
                </a:r>
                <a:r>
                  <a:rPr lang="en-US" u="sng" dirty="0" smtClean="0"/>
                  <a:t>area</a:t>
                </a:r>
                <a:r>
                  <a:rPr lang="en-US" dirty="0" smtClean="0"/>
                  <a:t> under the curve between any two points a, b corresponds to the probability that the </a:t>
                </a:r>
                <a:r>
                  <a:rPr lang="en-US" dirty="0" err="1" smtClean="0"/>
                  <a:t>r.v</a:t>
                </a:r>
                <a:r>
                  <a:rPr lang="en-US" dirty="0" smtClean="0"/>
                  <a:t>. falls between a, b</a:t>
                </a:r>
              </a:p>
              <a:p>
                <a:pPr lvl="1"/>
                <a:r>
                  <a:rPr lang="en-US" dirty="0" smtClean="0">
                    <a:latin typeface="Lucida Calligraphy" charset="0"/>
                    <a:ea typeface="Lucida Calligraphy" charset="0"/>
                    <a:cs typeface="Lucida Calligraphy" charset="0"/>
                    <a:sym typeface="Wingdings"/>
                  </a:rPr>
                  <a:t>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  <a:ea typeface="Lucida Calligraphy" charset="0"/>
                        <a:cs typeface="Lucida Calligraphy" charset="0"/>
                        <a:sym typeface="Wingdings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𝑎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 ≤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𝑋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 ≤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= </m:t>
                    </m:r>
                    <m:nary>
                      <m:naryPr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𝑎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𝑏</m:t>
                        </m:r>
                      </m:sup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  <a:sym typeface="Wingdings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  <a:sym typeface="Wingdings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𝑑𝑥</m:t>
                        </m:r>
                      </m:e>
                    </m:nary>
                  </m:oMath>
                </a14:m>
                <a:endParaRPr lang="en-US" b="1" dirty="0" smtClean="0"/>
              </a:p>
              <a:p>
                <a:pPr lvl="1"/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711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70" b="8314"/>
          <a:stretch/>
        </p:blipFill>
        <p:spPr>
          <a:xfrm>
            <a:off x="3553257" y="2662670"/>
            <a:ext cx="6075651" cy="376702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262552" y="2162661"/>
                <a:ext cx="4341510" cy="10000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solidFill>
                            <a:schemeClr val="tx1"/>
                          </a:solidFill>
                          <a:latin typeface="Cambria Math" charset="0"/>
                          <a:ea typeface="Lucida Calligraphy" charset="0"/>
                          <a:cs typeface="Lucida Calligraphy" charset="0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Lucida Calligraphy" charset="0"/>
                              <a:cs typeface="Lucida Calligraphy" charset="0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Lucida Calligraphy" charset="0"/>
                              <a:cs typeface="Lucida Calligraphy" charset="0"/>
                              <a:sym typeface="Wingdings"/>
                            </a:rPr>
                            <m:t>𝑎</m:t>
                          </m:r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Lucida Calligraphy" charset="0"/>
                              <a:cs typeface="Lucida Calligraphy" charset="0"/>
                              <a:sym typeface="Wingdings"/>
                            </a:rPr>
                            <m:t> ≤</m:t>
                          </m:r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𝑋</m:t>
                          </m:r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 ≤</m:t>
                          </m:r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𝑏</m:t>
                          </m:r>
                        </m:e>
                      </m:d>
                      <m:r>
                        <a:rPr lang="en-US" sz="26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Wingdings"/>
                        </a:rPr>
                        <m:t>= </m:t>
                      </m:r>
                      <m:nary>
                        <m:naryPr>
                          <m:ctrlPr>
                            <a:rPr lang="is-I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𝑎</m:t>
                          </m:r>
                        </m:sub>
                        <m:sup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𝑏</m:t>
                          </m:r>
                        </m:sup>
                        <m:e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Wingdings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Wingdings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2552" y="2162661"/>
                <a:ext cx="4341510" cy="100001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H="1">
            <a:off x="7121236" y="2881745"/>
            <a:ext cx="1717965" cy="2078182"/>
          </a:xfrm>
          <a:prstGeom prst="straightConnector1">
            <a:avLst/>
          </a:prstGeom>
          <a:ln w="635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8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PDF properties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0399955" cy="4023360"/>
              </a:xfrm>
            </p:spPr>
            <p:txBody>
              <a:bodyPr/>
              <a:lstStyle/>
              <a:p>
                <a:r>
                  <a:rPr lang="en-US" dirty="0"/>
                  <a:t>Continuous </a:t>
                </a:r>
                <a:r>
                  <a:rPr lang="en-US" dirty="0" err="1"/>
                  <a:t>r.v.'s</a:t>
                </a:r>
                <a:r>
                  <a:rPr lang="en-US" dirty="0"/>
                  <a:t> are </a:t>
                </a:r>
                <a:r>
                  <a:rPr lang="en-US" i="1" dirty="0"/>
                  <a:t>infinitely precise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C00000"/>
                        </a:solidFill>
                        <a:latin typeface="Cambria Math" charset="0"/>
                        <a:ea typeface="Lucida Calligraphy" charset="0"/>
                        <a:cs typeface="Lucida Calligraphy" charset="0"/>
                        <a:sym typeface="Wingdings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𝑋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=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𝑥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)=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𝑃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(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𝑥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 ≤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𝑋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 ≤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𝑥</m:t>
                        </m:r>
                      </m:e>
                    </m:d>
                    <m:r>
                      <a:rPr lang="en-US" sz="2200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=0</m:t>
                    </m:r>
                  </m:oMath>
                </a14:m>
                <a:endParaRPr lang="en-US" sz="2200" b="1" dirty="0" smtClean="0"/>
              </a:p>
              <a:p>
                <a:pPr lvl="1"/>
                <a:r>
                  <a:rPr lang="en-US" b="1" dirty="0" smtClean="0"/>
                  <a:t>Exactly unlike PMFs</a:t>
                </a:r>
                <a:endParaRPr lang="en-US" b="1" dirty="0"/>
              </a:p>
              <a:p>
                <a:r>
                  <a:rPr lang="en-US" dirty="0"/>
                  <a:t>Total area under the PDF equals 1:   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is-I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−</m:t>
                        </m:r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∞</m:t>
                        </m:r>
                      </m:sub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∞</m:t>
                        </m:r>
                      </m:sup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  <a:sym typeface="Wingdings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  <a:sym typeface="Wingdings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𝑑𝑥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=1</m:t>
                        </m:r>
                      </m:e>
                    </m:nary>
                  </m:oMath>
                </a14:m>
                <a:endParaRPr lang="en-US" dirty="0">
                  <a:solidFill>
                    <a:srgbClr val="C00000"/>
                  </a:solidFill>
                  <a:ea typeface="Cambria Math" charset="0"/>
                  <a:cs typeface="Cambria Math" charset="0"/>
                  <a:sym typeface="Wingdings"/>
                </a:endParaRPr>
              </a:p>
              <a:p>
                <a:r>
                  <a:rPr lang="en-US" dirty="0"/>
                  <a:t>Probabilities aren't negative: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≥0</m:t>
                    </m:r>
                  </m:oMath>
                </a14:m>
                <a:endParaRPr lang="en-US" dirty="0">
                  <a:solidFill>
                    <a:srgbClr val="C00000"/>
                  </a:solidFill>
                  <a:ea typeface="Cambria Math" charset="0"/>
                  <a:cs typeface="Cambria Math" charset="0"/>
                  <a:sym typeface="Wingdings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0399955" cy="4023360"/>
              </a:xfrm>
              <a:blipFill rotWithShape="0">
                <a:blip r:embed="rId2"/>
                <a:stretch>
                  <a:fillRect l="-1465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484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continuous random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803776" cy="4023360"/>
          </a:xfrm>
        </p:spPr>
        <p:txBody>
          <a:bodyPr/>
          <a:lstStyle/>
          <a:p>
            <a:r>
              <a:rPr lang="en-US" b="1" dirty="0"/>
              <a:t>Cumulative distribution function </a:t>
            </a:r>
            <a:r>
              <a:rPr lang="en-US" dirty="0"/>
              <a:t>(CDF)</a:t>
            </a:r>
          </a:p>
          <a:p>
            <a:pPr lvl="1"/>
            <a:r>
              <a:rPr lang="en-US" dirty="0"/>
              <a:t>Function defined, for a specific value </a:t>
            </a:r>
            <a:r>
              <a:rPr lang="en-US" i="1" dirty="0">
                <a:latin typeface="Lucida Calligraphy" charset="0"/>
                <a:ea typeface="Lucida Calligraphy" charset="0"/>
                <a:cs typeface="Lucida Calligraphy" charset="0"/>
              </a:rPr>
              <a:t>x</a:t>
            </a:r>
            <a:r>
              <a:rPr lang="en-US" i="1" dirty="0"/>
              <a:t> </a:t>
            </a:r>
            <a:r>
              <a:rPr lang="en-US" dirty="0"/>
              <a:t>of a </a:t>
            </a:r>
            <a:r>
              <a:rPr lang="en-US" dirty="0" smtClean="0"/>
              <a:t>continuous </a:t>
            </a:r>
            <a:r>
              <a:rPr lang="en-US" dirty="0" err="1" smtClean="0"/>
              <a:t>r.v</a:t>
            </a:r>
            <a:r>
              <a:rPr lang="en-US" dirty="0"/>
              <a:t>. </a:t>
            </a:r>
            <a:r>
              <a:rPr lang="en-US" i="1" dirty="0">
                <a:latin typeface="Lucida Calligraphy" charset="0"/>
                <a:ea typeface="Lucida Calligraphy" charset="0"/>
                <a:cs typeface="Lucida Calligraphy" charset="0"/>
              </a:rPr>
              <a:t>X</a:t>
            </a:r>
            <a:r>
              <a:rPr lang="en-US" i="1" dirty="0"/>
              <a:t>, </a:t>
            </a:r>
            <a:r>
              <a:rPr lang="en-US" dirty="0"/>
              <a:t>as </a:t>
            </a:r>
            <a:r>
              <a:rPr lang="en-US" dirty="0">
                <a:latin typeface="Lucida Calligraphy" charset="0"/>
                <a:ea typeface="Lucida Calligraphy" charset="0"/>
                <a:cs typeface="Lucida Calligraphy" charset="0"/>
              </a:rPr>
              <a:t>F(x) = </a:t>
            </a:r>
            <a:r>
              <a:rPr lang="en-US" i="1" dirty="0">
                <a:latin typeface="Lucida Calligraphy" charset="0"/>
                <a:ea typeface="Lucida Calligraphy" charset="0"/>
                <a:cs typeface="Lucida Calligraphy" charset="0"/>
              </a:rPr>
              <a:t>P(X ≤ x</a:t>
            </a:r>
            <a:r>
              <a:rPr lang="en-US" i="1" dirty="0" smtClean="0">
                <a:latin typeface="Lucida Calligraphy" charset="0"/>
                <a:ea typeface="Lucida Calligraphy" charset="0"/>
                <a:cs typeface="Lucida Calligraphy" charset="0"/>
              </a:rPr>
              <a:t>)</a:t>
            </a:r>
          </a:p>
          <a:p>
            <a:pPr lvl="1"/>
            <a:r>
              <a:rPr lang="en-US" dirty="0" smtClean="0">
                <a:ea typeface="Lucida Calligraphy" charset="0"/>
                <a:cs typeface="Lucida Calligraphy" charset="0"/>
              </a:rPr>
              <a:t>(mostly) the same as for discrete</a:t>
            </a:r>
          </a:p>
          <a:p>
            <a:pPr lvl="1"/>
            <a:endParaRPr lang="en-US" dirty="0">
              <a:ea typeface="Lucida Calligraphy" charset="0"/>
              <a:cs typeface="Lucida Calligraphy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777" y="3550024"/>
            <a:ext cx="7315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8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Relationship between PDF and CDF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2"/>
          <a:stretch/>
        </p:blipFill>
        <p:spPr>
          <a:xfrm>
            <a:off x="3999339" y="1855694"/>
            <a:ext cx="3665483" cy="4346212"/>
          </a:xfrm>
        </p:spPr>
      </p:pic>
    </p:spTree>
    <p:extLst>
      <p:ext uri="{BB962C8B-B14F-4D97-AF65-F5344CB8AC3E}">
        <p14:creationId xmlns:p14="http://schemas.microsoft.com/office/powerpoint/2010/main" val="133720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Jumping right in: Normal distribution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PDF </a:t>
                </a:r>
                <a:r>
                  <a:rPr lang="en-US" dirty="0"/>
                  <a:t>(probability distribution) for a </a:t>
                </a:r>
                <a:r>
                  <a:rPr lang="en-US" dirty="0" smtClean="0"/>
                  <a:t>normally-distributed random </a:t>
                </a:r>
                <a:r>
                  <a:rPr lang="en-US" dirty="0"/>
                  <a:t>variable</a:t>
                </a:r>
                <a:r>
                  <a:rPr lang="en-US" dirty="0" smtClean="0"/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𝑒𝑥𝑝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−(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𝜇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We write normally distributed </a:t>
                </a:r>
                <a:r>
                  <a:rPr lang="en-US" dirty="0" err="1" smtClean="0"/>
                  <a:t>r.v.'s</a:t>
                </a:r>
                <a:r>
                  <a:rPr lang="en-US" dirty="0" smtClean="0"/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𝑋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1970" r="-1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6528263" y="2812473"/>
            <a:ext cx="41397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C00000"/>
                </a:solidFill>
              </a:rPr>
              <a:t>It's gross, everyone knows it, and you will be neither plugging nor chugging with this equation</a:t>
            </a:r>
            <a:endParaRPr lang="en-US" sz="2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55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Expressing discrete random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Probability mass function </a:t>
            </a:r>
            <a:r>
              <a:rPr lang="en-US" dirty="0" smtClean="0"/>
              <a:t>(PMF)</a:t>
            </a:r>
          </a:p>
          <a:p>
            <a:pPr lvl="1"/>
            <a:r>
              <a:rPr lang="en-US" dirty="0" smtClean="0"/>
              <a:t>Describes the values </a:t>
            </a:r>
            <a:r>
              <a:rPr lang="en-US" dirty="0"/>
              <a:t>taken by a discrete </a:t>
            </a:r>
            <a:r>
              <a:rPr lang="en-US" dirty="0" err="1" smtClean="0"/>
              <a:t>r.v</a:t>
            </a:r>
            <a:r>
              <a:rPr lang="en-US" dirty="0" smtClean="0"/>
              <a:t>. </a:t>
            </a:r>
            <a:r>
              <a:rPr lang="en-US" i="1" dirty="0" smtClean="0">
                <a:latin typeface="Lucida Calligraphy" charset="0"/>
                <a:ea typeface="Lucida Calligraphy" charset="0"/>
                <a:cs typeface="Lucida Calligraphy" charset="0"/>
              </a:rPr>
              <a:t>X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dirty="0"/>
              <a:t>its associated probabilities </a:t>
            </a:r>
            <a:endParaRPr lang="en-US" dirty="0" smtClean="0"/>
          </a:p>
          <a:p>
            <a:pPr lvl="1"/>
            <a:r>
              <a:rPr lang="en-US" dirty="0" smtClean="0"/>
              <a:t>Function that assigns, to </a:t>
            </a:r>
            <a:r>
              <a:rPr lang="en-US" dirty="0"/>
              <a:t>any possible value </a:t>
            </a:r>
            <a:r>
              <a:rPr lang="en-US" i="1" dirty="0" smtClean="0">
                <a:latin typeface="Lucida Calligraphy" charset="0"/>
                <a:ea typeface="Lucida Calligraphy" charset="0"/>
                <a:cs typeface="Lucida Calligraphy" charset="0"/>
              </a:rPr>
              <a:t>x</a:t>
            </a:r>
            <a:r>
              <a:rPr lang="en-US" i="1" dirty="0" smtClean="0"/>
              <a:t> </a:t>
            </a:r>
            <a:r>
              <a:rPr lang="en-US" dirty="0"/>
              <a:t>of a discrete </a:t>
            </a:r>
            <a:r>
              <a:rPr lang="en-US" dirty="0" err="1" smtClean="0"/>
              <a:t>r.v</a:t>
            </a:r>
            <a:r>
              <a:rPr lang="en-US" dirty="0" smtClean="0"/>
              <a:t>. </a:t>
            </a:r>
            <a:r>
              <a:rPr lang="en-US" i="1" dirty="0" smtClean="0">
                <a:latin typeface="Lucida Calligraphy" charset="0"/>
                <a:ea typeface="Lucida Calligraphy" charset="0"/>
                <a:cs typeface="Lucida Calligraphy" charset="0"/>
              </a:rPr>
              <a:t>X</a:t>
            </a:r>
            <a:r>
              <a:rPr lang="en-US" i="1" dirty="0" smtClean="0"/>
              <a:t>, </a:t>
            </a:r>
            <a:r>
              <a:rPr lang="en-US" dirty="0" smtClean="0"/>
              <a:t>the </a:t>
            </a:r>
            <a:r>
              <a:rPr lang="en-US" dirty="0"/>
              <a:t>probability </a:t>
            </a:r>
            <a:r>
              <a:rPr lang="en-US" i="1" dirty="0" smtClean="0">
                <a:latin typeface="Lucida Calligraphy" charset="0"/>
                <a:ea typeface="Lucida Calligraphy" charset="0"/>
                <a:cs typeface="Lucida Calligraphy" charset="0"/>
              </a:rPr>
              <a:t>P(X = x)</a:t>
            </a:r>
            <a:r>
              <a:rPr lang="en-US" dirty="0" smtClean="0">
                <a:latin typeface="Lucida Calligraphy" charset="0"/>
                <a:ea typeface="Lucida Calligraphy" charset="0"/>
                <a:cs typeface="Lucida Calligraphy" charset="0"/>
              </a:rPr>
              <a:t> </a:t>
            </a:r>
            <a:endParaRPr lang="en-US" dirty="0">
              <a:latin typeface="Lucida Calligraphy" charset="0"/>
              <a:ea typeface="Lucida Calligraphy" charset="0"/>
              <a:cs typeface="Lucida Calligraphy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870" y="3860800"/>
            <a:ext cx="4143889" cy="24468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1480" y="3587978"/>
            <a:ext cx="2692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PMF for rolling a fair die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81600" y="5869094"/>
            <a:ext cx="309880" cy="3285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867422" y="3995224"/>
            <a:ext cx="715107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59532" y="3857414"/>
            <a:ext cx="1224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b="1" i="1" dirty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P(X = x)</a:t>
            </a:r>
            <a:r>
              <a:rPr lang="en-US" b="1" dirty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 </a:t>
            </a:r>
          </a:p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807383" y="6003518"/>
            <a:ext cx="436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b="1" i="1" smtClean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x</a:t>
            </a:r>
            <a:r>
              <a:rPr lang="en-US" b="1" smtClean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 </a:t>
            </a:r>
            <a:endParaRPr lang="en-US" b="1" dirty="0">
              <a:solidFill>
                <a:srgbClr val="C00000"/>
              </a:solidFill>
              <a:latin typeface="Lucida Calligraphy" charset="0"/>
              <a:ea typeface="Lucida Calligraphy" charset="0"/>
              <a:cs typeface="Lucida Calligraphy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7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14" grpId="0"/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PDF of normal distribution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 smtClean="0"/>
                  <a:t>Example</a:t>
                </a:r>
                <a:r>
                  <a:rPr lang="en-US" dirty="0" smtClean="0"/>
                  <a:t>, let's say women's heights (cm) are normally distributed according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(165, 64)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>
                    <a:solidFill>
                      <a:srgbClr val="C00000"/>
                    </a:solidFill>
                  </a:rPr>
                  <a:t>Pop quiz: what is the standard deviation of this distribution?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 smtClean="0"/>
                  <a:t> 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110" y="3352800"/>
            <a:ext cx="4440739" cy="300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6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the PDF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Another "interesting" hack: 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637" y="3678766"/>
            <a:ext cx="3958646" cy="26766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0317077" y="3857414"/>
                <a:ext cx="1677206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𝑁</m:t>
                      </m:r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(165, 64)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7077" y="3857414"/>
                <a:ext cx="1677206" cy="430887"/>
              </a:xfrm>
              <a:prstGeom prst="rect">
                <a:avLst/>
              </a:prstGeom>
              <a:blipFill rotWithShape="0">
                <a:blip r:embed="rId3"/>
                <a:stretch>
                  <a:fillRect b="-1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097280" y="2401108"/>
            <a:ext cx="9113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plot.range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&lt;-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(x = c(165 - 32, 165 + 32)) 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plot.range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(x=x))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+ </a:t>
            </a: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stat_function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(fun = </a:t>
            </a:r>
            <a:r>
              <a:rPr lang="en-US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dnorm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 </a:t>
            </a:r>
            <a:r>
              <a:rPr lang="mr-IN" dirty="0" err="1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args</a:t>
            </a:r>
            <a:r>
              <a:rPr lang="mr-IN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</a:t>
            </a:r>
            <a:r>
              <a:rPr lang="mr-IN" dirty="0" err="1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list</a:t>
            </a:r>
            <a:r>
              <a:rPr lang="mr-IN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dirty="0" err="1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mean</a:t>
            </a:r>
            <a:r>
              <a:rPr lang="mr-IN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=164, </a:t>
            </a:r>
            <a:r>
              <a:rPr lang="mr-IN" dirty="0" err="1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sd</a:t>
            </a:r>
            <a:r>
              <a:rPr lang="mr-IN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=8</a:t>
            </a:r>
            <a:r>
              <a:rPr lang="mr-IN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))</a:t>
            </a:r>
            <a:endParaRPr lang="en-US" dirty="0">
              <a:solidFill>
                <a:schemeClr val="accent6"/>
              </a:solidFill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40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the CDF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50587" y="2057841"/>
            <a:ext cx="116627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data.cdf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&lt;-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(x =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rnorm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(10000, 164, 8))</a:t>
            </a: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data.cdf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(x=x)) + </a:t>
            </a:r>
            <a:r>
              <a:rPr lang="en-US" sz="2200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stat_ecdf</a:t>
            </a:r>
            <a:r>
              <a:rPr lang="en-US" sz="22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()</a:t>
            </a:r>
            <a:endParaRPr lang="en-US" sz="2200" dirty="0">
              <a:solidFill>
                <a:schemeClr val="accent6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sz="2200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sz="2200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79" y="3185457"/>
            <a:ext cx="5290073" cy="306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 and variance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Any guesses?</a:t>
                </a:r>
              </a:p>
              <a:p>
                <a:endParaRPr lang="en-US" dirty="0"/>
              </a:p>
              <a:p>
                <a:r>
                  <a:rPr lang="en-US" dirty="0" smtClean="0"/>
                  <a:t>It's in the definition: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015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Types of questions one can ask:</a:t>
            </a:r>
          </a:p>
          <a:p>
            <a:pPr lvl="1"/>
            <a:r>
              <a:rPr lang="en-US" dirty="0" smtClean="0"/>
              <a:t>What is the probability that a randomly-chosen woman is taller than 158 cm?</a:t>
            </a:r>
          </a:p>
          <a:p>
            <a:pPr lvl="1"/>
            <a:r>
              <a:rPr lang="en-US" dirty="0" smtClean="0"/>
              <a:t>What is the probability that a </a:t>
            </a:r>
            <a:r>
              <a:rPr lang="en-US" dirty="0"/>
              <a:t>randomly-chosen </a:t>
            </a:r>
            <a:r>
              <a:rPr lang="en-US" dirty="0" smtClean="0"/>
              <a:t>woman is between 163—170 cm tall?</a:t>
            </a:r>
          </a:p>
          <a:p>
            <a:pPr lvl="1"/>
            <a:r>
              <a:rPr lang="en-US" dirty="0" smtClean="0"/>
              <a:t>What is the probability that a </a:t>
            </a:r>
            <a:r>
              <a:rPr lang="en-US" dirty="0"/>
              <a:t>randomly-chosen </a:t>
            </a:r>
            <a:r>
              <a:rPr lang="en-US" dirty="0" smtClean="0"/>
              <a:t>woman is shorter than 167 cm?</a:t>
            </a:r>
          </a:p>
          <a:p>
            <a:pPr lvl="1"/>
            <a:r>
              <a:rPr lang="en-US" dirty="0"/>
              <a:t>What is the probability that a randomly-chosen </a:t>
            </a:r>
            <a:r>
              <a:rPr lang="en-US" dirty="0" smtClean="0"/>
              <a:t>woman is 168 cm tall?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 smtClean="0"/>
              <a:t>Working with the normal 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53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Types of questions one can ask:</a:t>
            </a:r>
          </a:p>
          <a:p>
            <a:pPr lvl="1"/>
            <a:r>
              <a:rPr lang="en-US" dirty="0" smtClean="0"/>
              <a:t>What is the probability that a randomly-chosen woman is taller than 158 cm?</a:t>
            </a:r>
          </a:p>
          <a:p>
            <a:pPr lvl="1"/>
            <a:r>
              <a:rPr lang="en-US" dirty="0" smtClean="0"/>
              <a:t>What is the probability that a </a:t>
            </a:r>
            <a:r>
              <a:rPr lang="en-US" dirty="0"/>
              <a:t>randomly-chosen </a:t>
            </a:r>
            <a:r>
              <a:rPr lang="en-US" dirty="0" smtClean="0"/>
              <a:t>woman is between 163—170 cm tall?</a:t>
            </a:r>
          </a:p>
          <a:p>
            <a:pPr lvl="1"/>
            <a:r>
              <a:rPr lang="en-US" dirty="0" smtClean="0"/>
              <a:t>What is the probability that a </a:t>
            </a:r>
            <a:r>
              <a:rPr lang="en-US" dirty="0"/>
              <a:t>randomly-chosen </a:t>
            </a:r>
            <a:r>
              <a:rPr lang="en-US" dirty="0" smtClean="0"/>
              <a:t>woman is shorter than 167 cm?</a:t>
            </a:r>
          </a:p>
          <a:p>
            <a:pPr lvl="1"/>
            <a:r>
              <a:rPr lang="en-US" strike="sngStrike" dirty="0"/>
              <a:t>What is the probability that a randomly-chosen </a:t>
            </a:r>
            <a:r>
              <a:rPr lang="en-US" strike="sngStrike" dirty="0" smtClean="0"/>
              <a:t>woman is 168 cm tall?</a:t>
            </a:r>
            <a:endParaRPr lang="en-US" strike="sngStrike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 smtClean="0"/>
              <a:t>Working with the normal 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41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the normal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Symmetric around the mean</a:t>
            </a:r>
          </a:p>
          <a:p>
            <a:r>
              <a:rPr lang="en-US" dirty="0" smtClean="0"/>
              <a:t>Mean = median = mode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096" y="2048289"/>
            <a:ext cx="5715000" cy="41529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6126480" y="4297017"/>
            <a:ext cx="2282024" cy="546652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126480" y="4297017"/>
            <a:ext cx="3715246" cy="52913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93258" y="3833219"/>
            <a:ext cx="224624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0070C0"/>
                </a:solidFill>
              </a:rPr>
              <a:t>Inflection points</a:t>
            </a:r>
            <a:endParaRPr lang="en-US" sz="2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1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097279" y="286603"/>
                <a:ext cx="10952825" cy="1450757"/>
              </a:xfrm>
            </p:spPr>
            <p:txBody>
              <a:bodyPr/>
              <a:lstStyle/>
              <a:p>
                <a:r>
                  <a:rPr lang="en-US" dirty="0" smtClean="0"/>
                  <a:t>Introducing the </a:t>
                </a:r>
                <a:r>
                  <a:rPr lang="en-US" b="1" dirty="0" smtClean="0"/>
                  <a:t>standard normal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a:rPr lang="en-US" sz="4200" i="1">
                        <a:latin typeface="Cambria Math" charset="0"/>
                      </a:rPr>
                      <m:t>𝑋</m:t>
                    </m:r>
                    <m:r>
                      <a:rPr lang="en-US" sz="4200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4200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sz="4200" i="1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endParaRPr lang="en-US" sz="42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279" y="286603"/>
                <a:ext cx="10952825" cy="1450757"/>
              </a:xfrm>
              <a:blipFill rotWithShape="0">
                <a:blip r:embed="rId3"/>
                <a:stretch>
                  <a:fillRect l="-2504" b="-231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549" y="2067935"/>
            <a:ext cx="6023378" cy="4165360"/>
          </a:xfrm>
        </p:spPr>
      </p:pic>
      <p:cxnSp>
        <p:nvCxnSpPr>
          <p:cNvPr id="8" name="Straight Connector 7"/>
          <p:cNvCxnSpPr/>
          <p:nvPr/>
        </p:nvCxnSpPr>
        <p:spPr>
          <a:xfrm flipV="1">
            <a:off x="6026727" y="1970951"/>
            <a:ext cx="0" cy="374903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026727" y="1834344"/>
            <a:ext cx="1745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𝜇 = 0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39346" y="3599248"/>
            <a:ext cx="1233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chemeClr val="accent1"/>
                </a:solidFill>
              </a:rPr>
              <a:t>σ</a:t>
            </a:r>
            <a:r>
              <a:rPr lang="en-US" sz="2000" b="1" dirty="0" smtClean="0">
                <a:solidFill>
                  <a:schemeClr val="accent1"/>
                </a:solidFill>
              </a:rPr>
              <a:t> = 1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045965" y="3937043"/>
            <a:ext cx="4572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515819" y="3937043"/>
            <a:ext cx="0" cy="1782947"/>
          </a:xfrm>
          <a:prstGeom prst="straightConnector1">
            <a:avLst/>
          </a:prstGeom>
          <a:ln w="254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10800000">
            <a:off x="5558025" y="3937043"/>
            <a:ext cx="4572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545370" y="3937043"/>
            <a:ext cx="0" cy="1782947"/>
          </a:xfrm>
          <a:prstGeom prst="straightConnector1">
            <a:avLst/>
          </a:prstGeom>
          <a:ln w="254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386418" y="5665476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These </a:t>
            </a:r>
            <a:r>
              <a:rPr lang="en-US" smtClean="0"/>
              <a:t>are </a:t>
            </a:r>
            <a:r>
              <a:rPr lang="en-US" b="1" smtClean="0"/>
              <a:t>Z-scores</a:t>
            </a:r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8616265" y="5873538"/>
            <a:ext cx="76809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24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2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Standard Normal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727" b="-2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3822"/>
          <a:stretch/>
        </p:blipFill>
        <p:spPr>
          <a:xfrm>
            <a:off x="2246244" y="1737360"/>
            <a:ext cx="7243265" cy="464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10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PDF and CDF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727" b="-2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2338181"/>
            <a:ext cx="6249472" cy="37644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484" y="2763078"/>
            <a:ext cx="5487921" cy="33395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90893" y="2247224"/>
            <a:ext cx="57646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C00000"/>
                </a:solidFill>
              </a:rPr>
              <a:t>If the shaded grey area = 0.977, what is x?</a:t>
            </a:r>
            <a:endParaRPr lang="en-US" sz="2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66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PMF properties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0 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≤1</m:t>
                    </m:r>
                  </m:oMath>
                </a14:m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dirty="0"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=1</m:t>
                        </m:r>
                      </m:e>
                    </m:nary>
                  </m:oMath>
                </a14:m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endParaRPr lang="en-US" dirty="0" smtClean="0"/>
              </a:p>
              <a:p>
                <a:r>
                  <a:rPr lang="en-US" dirty="0" smtClean="0"/>
                  <a:t>PMF is simply a fancier term for a discrete probability distribution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748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Standard Normal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727" b="-2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Due to symmetry, P(X ≤ -x) = 1 - P(X </a:t>
            </a:r>
            <a:r>
              <a:rPr lang="en-US" dirty="0"/>
              <a:t>≤</a:t>
            </a:r>
            <a:r>
              <a:rPr lang="en-US" dirty="0" smtClean="0"/>
              <a:t> x)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370" y="2521225"/>
            <a:ext cx="5597663" cy="383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50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079387" y="192593"/>
                <a:ext cx="10412233" cy="1450757"/>
              </a:xfrm>
            </p:spPr>
            <p:txBody>
              <a:bodyPr>
                <a:normAutofit/>
              </a:bodyPr>
              <a:lstStyle/>
              <a:p>
                <a:r>
                  <a:rPr lang="en-US" sz="4000" dirty="0" smtClean="0"/>
                  <a:t>For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charset="0"/>
                      </a:rPr>
                      <m:t>𝑋</m:t>
                    </m:r>
                    <m:r>
                      <a:rPr lang="en-US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r>
                  <a:rPr lang="en-US" sz="4000" dirty="0"/>
                  <a:t>, what is the probability P(X ≤ 0.47)?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9387" y="192593"/>
                <a:ext cx="10412233" cy="1450757"/>
              </a:xfrm>
              <a:blipFill rotWithShape="0">
                <a:blip r:embed="rId3"/>
                <a:stretch>
                  <a:fillRect l="-2049" r="-1522" b="-18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750" y="1877929"/>
            <a:ext cx="6316870" cy="43683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79387" y="3092592"/>
            <a:ext cx="43796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# CDF: P(X &lt;= 0.47)</a:t>
            </a: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(0.47)</a:t>
            </a:r>
          </a:p>
          <a:p>
            <a:r>
              <a:rPr lang="is-IS" sz="2200" dirty="0" smtClean="0">
                <a:latin typeface="Monaco" charset="0"/>
                <a:ea typeface="Monaco" charset="0"/>
                <a:cs typeface="Monaco" charset="0"/>
              </a:rPr>
              <a:t>   [1]  0.6808225</a:t>
            </a:r>
          </a:p>
          <a:p>
            <a:endParaRPr lang="is-IS" dirty="0" smtClean="0"/>
          </a:p>
          <a:p>
            <a:endParaRPr lang="is-IS" dirty="0"/>
          </a:p>
          <a:p>
            <a:pPr marL="285750" indent="-285750">
              <a:buFont typeface="Wingdings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66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distribution functions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3926038"/>
              </p:ext>
            </p:extLst>
          </p:nvPr>
        </p:nvGraphicFramePr>
        <p:xfrm>
          <a:off x="225869" y="2618350"/>
          <a:ext cx="5144494" cy="2695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681"/>
                <a:gridCol w="3397813"/>
              </a:tblGrid>
              <a:tr h="35830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Normal 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function 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Meaning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37019">
                <a:tc>
                  <a:txBody>
                    <a:bodyPr/>
                    <a:lstStyle/>
                    <a:p>
                      <a:r>
                        <a:rPr lang="en-US" sz="1800" kern="1200" dirty="0" err="1" smtClean="0">
                          <a:solidFill>
                            <a:schemeClr val="accent6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dnorm</a:t>
                      </a:r>
                      <a:r>
                        <a:rPr lang="en-US" sz="1800" kern="1200" dirty="0" smtClean="0">
                          <a:solidFill>
                            <a:schemeClr val="accent6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(x)</a:t>
                      </a:r>
                      <a:endParaRPr lang="en-US" sz="1800" kern="1200" dirty="0">
                        <a:solidFill>
                          <a:schemeClr val="accent6"/>
                        </a:solidFill>
                        <a:effectLst/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accent6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Density</a:t>
                      </a:r>
                      <a:r>
                        <a:rPr lang="en-US" sz="1800" b="0" baseline="0" dirty="0" smtClean="0">
                          <a:solidFill>
                            <a:schemeClr val="accent6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 at X=x</a:t>
                      </a:r>
                      <a:endParaRPr lang="en-US" sz="1800" b="0" dirty="0">
                        <a:solidFill>
                          <a:schemeClr val="accent6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583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rgbClr val="7030A0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pnorm</a:t>
                      </a:r>
                      <a:r>
                        <a:rPr lang="en-US" sz="1800" kern="1200" dirty="0" smtClean="0">
                          <a:solidFill>
                            <a:srgbClr val="7030A0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(q)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rgbClr val="7030A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P(X &lt;=</a:t>
                      </a:r>
                      <a:r>
                        <a:rPr lang="en-US" sz="1800" b="0" baseline="0" dirty="0" smtClean="0">
                          <a:solidFill>
                            <a:srgbClr val="7030A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 x)</a:t>
                      </a:r>
                      <a:endParaRPr lang="en-US" sz="1800" b="0" dirty="0">
                        <a:solidFill>
                          <a:srgbClr val="7030A0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37019">
                <a:tc>
                  <a:txBody>
                    <a:bodyPr/>
                    <a:lstStyle/>
                    <a:p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rnorm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(n)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Generate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 n random draws from N(0,1)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69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qnorm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(p)</a:t>
                      </a:r>
                    </a:p>
                    <a:p>
                      <a:endParaRPr lang="en-US" sz="18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Obtain x from given CDF area: </a:t>
                      </a:r>
                    </a:p>
                    <a:p>
                      <a:r>
                        <a:rPr lang="en-US" sz="1400" b="0" dirty="0" err="1" smtClean="0">
                          <a:solidFill>
                            <a:srgbClr val="FF0000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qnorm</a:t>
                      </a:r>
                      <a:r>
                        <a:rPr lang="en-US" sz="1400" b="0" dirty="0" smtClean="0">
                          <a:solidFill>
                            <a:srgbClr val="FF0000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(0.6808225)</a:t>
                      </a:r>
                      <a:r>
                        <a:rPr lang="en-US" sz="1400" b="0" baseline="0" dirty="0" smtClean="0">
                          <a:solidFill>
                            <a:srgbClr val="FF0000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 = 0.47</a:t>
                      </a:r>
                      <a:endParaRPr lang="en-US" sz="1400" b="0" dirty="0">
                        <a:solidFill>
                          <a:srgbClr val="FF0000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47" y="1737360"/>
            <a:ext cx="6659218" cy="460506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3041374" y="3746627"/>
            <a:ext cx="5148469" cy="1242816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558209" y="2229151"/>
            <a:ext cx="2286000" cy="973436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5645426" y="2186609"/>
            <a:ext cx="3346682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701209" y="4989443"/>
            <a:ext cx="4389003" cy="120550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9090212" y="6051176"/>
            <a:ext cx="578223" cy="3496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2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r>
                  <a:rPr lang="en-US" dirty="0"/>
                  <a:t>, what is the probability </a:t>
                </a:r>
                <a:r>
                  <a:rPr lang="en-US" dirty="0" smtClean="0"/>
                  <a:t>P(-1.32 </a:t>
                </a:r>
                <a:r>
                  <a:rPr lang="en-US" dirty="0"/>
                  <a:t>≤ </a:t>
                </a:r>
                <a:r>
                  <a:rPr lang="en-US" dirty="0" smtClean="0"/>
                  <a:t>x </a:t>
                </a:r>
                <a:r>
                  <a:rPr lang="en-US" dirty="0"/>
                  <a:t>≤ </a:t>
                </a:r>
                <a:r>
                  <a:rPr lang="en-US" dirty="0" smtClean="0"/>
                  <a:t>0.47)?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727" t="-8824" b="-2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833" y="1971195"/>
            <a:ext cx="6089294" cy="4210943"/>
          </a:xfrm>
        </p:spPr>
      </p:pic>
    </p:spTree>
    <p:extLst>
      <p:ext uri="{BB962C8B-B14F-4D97-AF65-F5344CB8AC3E}">
        <p14:creationId xmlns:p14="http://schemas.microsoft.com/office/powerpoint/2010/main" val="44183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r>
                  <a:rPr lang="en-US" dirty="0"/>
                  <a:t>, what is the probability </a:t>
                </a:r>
                <a:r>
                  <a:rPr lang="en-US" dirty="0" smtClean="0"/>
                  <a:t>P(-1.32 </a:t>
                </a:r>
                <a:r>
                  <a:rPr lang="en-US" dirty="0"/>
                  <a:t>≤ </a:t>
                </a:r>
                <a:r>
                  <a:rPr lang="en-US" dirty="0" smtClean="0"/>
                  <a:t>x </a:t>
                </a:r>
                <a:r>
                  <a:rPr lang="en-US" dirty="0"/>
                  <a:t>≤ </a:t>
                </a:r>
                <a:r>
                  <a:rPr lang="en-US" dirty="0" smtClean="0"/>
                  <a:t>0.47)?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727" t="-8824" b="-2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616101"/>
            <a:ext cx="3518452" cy="2433123"/>
          </a:xfrm>
        </p:spPr>
      </p:pic>
      <p:sp>
        <p:nvSpPr>
          <p:cNvPr id="5" name="TextBox 4"/>
          <p:cNvSpPr txBox="1"/>
          <p:nvPr/>
        </p:nvSpPr>
        <p:spPr>
          <a:xfrm>
            <a:off x="4371442" y="5049224"/>
            <a:ext cx="43796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# P(X &lt;= 0.47)</a:t>
            </a: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(0.47)</a:t>
            </a:r>
          </a:p>
          <a:p>
            <a:r>
              <a:rPr lang="is-IS" sz="2200" dirty="0" smtClean="0">
                <a:latin typeface="Monaco" charset="0"/>
                <a:ea typeface="Monaco" charset="0"/>
                <a:cs typeface="Monaco" charset="0"/>
              </a:rPr>
              <a:t>   [1]  0.6808225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331" y="2616101"/>
            <a:ext cx="3522895" cy="24361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442" y="2616101"/>
            <a:ext cx="3518453" cy="24331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60026" y="3200400"/>
            <a:ext cx="569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=</a:t>
            </a:r>
            <a:endParaRPr lang="en-US" sz="4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927876" y="3200399"/>
            <a:ext cx="569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-</a:t>
            </a:r>
            <a:endParaRPr lang="en-US" sz="4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742884" y="5049224"/>
            <a:ext cx="437962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# P(X &lt;= -1.32)</a:t>
            </a: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(-1.32)</a:t>
            </a:r>
          </a:p>
          <a:p>
            <a:r>
              <a:rPr lang="is-IS" sz="2200" dirty="0" smtClean="0">
                <a:latin typeface="Monaco" charset="0"/>
                <a:ea typeface="Monaco" charset="0"/>
                <a:cs typeface="Monaco" charset="0"/>
              </a:rPr>
              <a:t>   [1] </a:t>
            </a:r>
            <a:r>
              <a:rPr lang="hr-HR" sz="2200" dirty="0">
                <a:latin typeface="Monaco" charset="0"/>
                <a:ea typeface="Monaco" charset="0"/>
                <a:cs typeface="Monaco" charset="0"/>
              </a:rPr>
              <a:t>0.09341751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76278" y="5292997"/>
            <a:ext cx="1909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0.587405</a:t>
            </a:r>
            <a:endParaRPr lang="fi-FI" sz="2400" dirty="0">
              <a:solidFill>
                <a:srgbClr val="C00000"/>
              </a:solidFill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43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r>
                  <a:rPr lang="en-US" dirty="0"/>
                  <a:t>, what is the probability P(-1≤ </a:t>
                </a:r>
                <a:r>
                  <a:rPr lang="en-US" dirty="0" smtClean="0"/>
                  <a:t>x </a:t>
                </a:r>
                <a:r>
                  <a:rPr lang="en-US" dirty="0"/>
                  <a:t>≤ 1)?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727" t="-8824" b="-2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AKA probability of being within 1 standard deviation of mean? 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~0.68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34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r>
                  <a:rPr lang="en-US" dirty="0"/>
                  <a:t>, what is the probability </a:t>
                </a:r>
                <a:r>
                  <a:rPr lang="en-US" dirty="0" smtClean="0"/>
                  <a:t>P(x </a:t>
                </a:r>
                <a:r>
                  <a:rPr lang="en-US" dirty="0"/>
                  <a:t>≥</a:t>
                </a:r>
                <a:r>
                  <a:rPr lang="en-US" dirty="0" smtClean="0"/>
                  <a:t> 2.14)?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727" t="-8824" b="-2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097280" y="2206632"/>
            <a:ext cx="437962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## Two approaches:</a:t>
            </a:r>
          </a:p>
          <a:p>
            <a:endParaRPr lang="en-US" sz="22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&gt; 1 -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(2.14)</a:t>
            </a:r>
          </a:p>
          <a:p>
            <a:r>
              <a:rPr lang="is-IS" sz="2200" dirty="0" smtClean="0">
                <a:latin typeface="Monaco" charset="0"/>
                <a:ea typeface="Monaco" charset="0"/>
                <a:cs typeface="Monaco" charset="0"/>
              </a:rPr>
              <a:t>   [1] </a:t>
            </a:r>
            <a:r>
              <a:rPr lang="nb-NO" sz="2200" dirty="0" smtClean="0">
                <a:latin typeface="Monaco" charset="0"/>
                <a:ea typeface="Monaco" charset="0"/>
                <a:cs typeface="Monaco" charset="0"/>
              </a:rPr>
              <a:t>0.01617738</a:t>
            </a:r>
          </a:p>
          <a:p>
            <a:endParaRPr lang="en-US" sz="22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(-2.14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is-IS" sz="2200" dirty="0">
                <a:latin typeface="Monaco" charset="0"/>
                <a:ea typeface="Monaco" charset="0"/>
                <a:cs typeface="Monaco" charset="0"/>
              </a:rPr>
              <a:t>   [1] </a:t>
            </a:r>
            <a:r>
              <a:rPr lang="nb-NO" sz="2200" dirty="0">
                <a:latin typeface="Monaco" charset="0"/>
                <a:ea typeface="Monaco" charset="0"/>
                <a:cs typeface="Monaco" charset="0"/>
              </a:rPr>
              <a:t>0.01617738</a:t>
            </a:r>
          </a:p>
          <a:p>
            <a:endParaRPr lang="nb-NO" sz="2200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503" y="1932840"/>
            <a:ext cx="5817118" cy="4022725"/>
          </a:xfrm>
        </p:spPr>
      </p:pic>
    </p:spTree>
    <p:extLst>
      <p:ext uri="{BB962C8B-B14F-4D97-AF65-F5344CB8AC3E}">
        <p14:creationId xmlns:p14="http://schemas.microsoft.com/office/powerpoint/2010/main" val="214050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smtClean="0"/>
                  <a:t>the top 8% of the distribution falls above what number?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727" t="-8824" b="-2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635" y="2017808"/>
            <a:ext cx="6299200" cy="43561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9691691" y="5049078"/>
            <a:ext cx="377687" cy="3975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041996" y="4693365"/>
            <a:ext cx="19071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mtClean="0"/>
              <a:t>Area=0.08</a:t>
            </a:r>
          </a:p>
          <a:p>
            <a:endParaRPr lang="en-US" sz="2200" b="1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9439835" y="4928055"/>
            <a:ext cx="1169" cy="893943"/>
          </a:xfrm>
          <a:prstGeom prst="line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161214" y="5982782"/>
            <a:ext cx="7193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FF0000"/>
                </a:solidFill>
              </a:rPr>
              <a:t>???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01386" y="2863864"/>
            <a:ext cx="437962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norm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(1 - 0.08)</a:t>
            </a:r>
            <a:endParaRPr lang="nb-NO" sz="22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2200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is-IS" sz="2200" dirty="0">
                <a:latin typeface="Monaco" charset="0"/>
                <a:ea typeface="Monaco" charset="0"/>
                <a:cs typeface="Monaco" charset="0"/>
              </a:rPr>
              <a:t>[1] 1.405072</a:t>
            </a:r>
          </a:p>
          <a:p>
            <a:endParaRPr lang="nb-NO" sz="22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nb-NO" sz="2200" dirty="0" smtClean="0">
                <a:latin typeface="Monaco" charset="0"/>
                <a:ea typeface="Monaco" charset="0"/>
                <a:cs typeface="Monaco" charset="0"/>
              </a:rPr>
              <a:t>&gt; -1 * </a:t>
            </a:r>
            <a:r>
              <a:rPr lang="nb-NO" sz="2200" dirty="0" err="1" smtClean="0">
                <a:latin typeface="Monaco" charset="0"/>
                <a:ea typeface="Monaco" charset="0"/>
                <a:cs typeface="Monaco" charset="0"/>
              </a:rPr>
              <a:t>qnorm</a:t>
            </a:r>
            <a:r>
              <a:rPr lang="nb-NO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nb-NO" sz="2200" dirty="0" smtClean="0">
                <a:latin typeface="Monaco" charset="0"/>
                <a:ea typeface="Monaco" charset="0"/>
                <a:cs typeface="Monaco" charset="0"/>
              </a:rPr>
              <a:t>0.08)</a:t>
            </a:r>
          </a:p>
          <a:p>
            <a:r>
              <a:rPr lang="pt-BR" sz="2200" dirty="0" smtClean="0">
                <a:latin typeface="Monaco" charset="0"/>
                <a:ea typeface="Monaco" charset="0"/>
                <a:cs typeface="Monaco" charset="0"/>
              </a:rPr>
              <a:t>   [</a:t>
            </a:r>
            <a:r>
              <a:rPr lang="pt-BR" sz="2200" dirty="0">
                <a:latin typeface="Monaco" charset="0"/>
                <a:ea typeface="Monaco" charset="0"/>
                <a:cs typeface="Monaco" charset="0"/>
              </a:rPr>
              <a:t>1] 1.405072</a:t>
            </a:r>
          </a:p>
          <a:p>
            <a:pPr marL="342900" indent="-342900">
              <a:buFont typeface="Wingdings" charset="2"/>
              <a:buChar char="Ø"/>
            </a:pPr>
            <a:endParaRPr lang="nb-NO" sz="2200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99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Historical consideration of z-scores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7668" b="9788"/>
          <a:stretch/>
        </p:blipFill>
        <p:spPr>
          <a:xfrm>
            <a:off x="163002" y="2087218"/>
            <a:ext cx="5435105" cy="34667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2542" t="28501" r="50685" b="56576"/>
          <a:stretch/>
        </p:blipFill>
        <p:spPr>
          <a:xfrm>
            <a:off x="4870175" y="4432852"/>
            <a:ext cx="7242313" cy="1785493"/>
          </a:xfrm>
          <a:prstGeom prst="rect">
            <a:avLst/>
          </a:prstGeom>
          <a:ln w="50800">
            <a:solidFill>
              <a:srgbClr val="C00000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318052" y="2981739"/>
            <a:ext cx="2562502" cy="45720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Re-scaling to standard normal to compare distributions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charset="0"/>
                      </a:rPr>
                      <m:t>𝑍</m:t>
                    </m:r>
                    <m:r>
                      <a:rPr lang="en-US" sz="4400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44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4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44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sz="4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mr-IN" sz="4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</m:oMath>
                </a14:m>
                <a:endParaRPr lang="en-US" sz="4400" dirty="0" smtClean="0"/>
              </a:p>
              <a:p>
                <a:pPr lvl="1"/>
                <a:r>
                  <a:rPr lang="en-US" sz="3600" dirty="0" smtClean="0"/>
                  <a:t>x = distribution value of interest ("raw score")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sz="3600" dirty="0" smtClean="0"/>
                  <a:t>, </a:t>
                </a:r>
                <a14:m>
                  <m:oMath xmlns:m="http://schemas.openxmlformats.org/officeDocument/2006/math">
                    <m:r>
                      <a:rPr lang="mr-IN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</m:oMath>
                </a14:m>
                <a:r>
                  <a:rPr lang="en-US" sz="3600" dirty="0" smtClean="0"/>
                  <a:t> = </a:t>
                </a:r>
                <a:r>
                  <a:rPr lang="en-US" sz="3600" dirty="0" err="1" smtClean="0"/>
                  <a:t>r.v</a:t>
                </a:r>
                <a:r>
                  <a:rPr lang="en-US" sz="3600" dirty="0" smtClean="0"/>
                  <a:t>./population mean, standard deviation</a:t>
                </a: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407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discrete random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495452" cy="4023360"/>
          </a:xfrm>
        </p:spPr>
        <p:txBody>
          <a:bodyPr/>
          <a:lstStyle/>
          <a:p>
            <a:r>
              <a:rPr lang="en-US" b="1" dirty="0" smtClean="0"/>
              <a:t>Cumulative distribution </a:t>
            </a:r>
            <a:r>
              <a:rPr lang="en-US" b="1" dirty="0"/>
              <a:t>function </a:t>
            </a:r>
            <a:r>
              <a:rPr lang="en-US" dirty="0" smtClean="0"/>
              <a:t>(CDF)</a:t>
            </a:r>
          </a:p>
          <a:p>
            <a:pPr lvl="1"/>
            <a:r>
              <a:rPr lang="en-US" dirty="0" smtClean="0"/>
              <a:t>Function defined, for a specific value </a:t>
            </a:r>
            <a:r>
              <a:rPr lang="en-US" i="1" dirty="0" smtClean="0">
                <a:latin typeface="Lucida Calligraphy" charset="0"/>
                <a:ea typeface="Lucida Calligraphy" charset="0"/>
                <a:cs typeface="Lucida Calligraphy" charset="0"/>
              </a:rPr>
              <a:t>x</a:t>
            </a:r>
            <a:r>
              <a:rPr lang="en-US" i="1" dirty="0" smtClean="0"/>
              <a:t> </a:t>
            </a:r>
            <a:r>
              <a:rPr lang="en-US" dirty="0"/>
              <a:t>of a discrete </a:t>
            </a:r>
            <a:r>
              <a:rPr lang="en-US" dirty="0" err="1"/>
              <a:t>r.v</a:t>
            </a:r>
            <a:r>
              <a:rPr lang="en-US" dirty="0"/>
              <a:t>. </a:t>
            </a:r>
            <a:r>
              <a:rPr lang="en-US" i="1" dirty="0">
                <a:latin typeface="Lucida Calligraphy" charset="0"/>
                <a:ea typeface="Lucida Calligraphy" charset="0"/>
                <a:cs typeface="Lucida Calligraphy" charset="0"/>
              </a:rPr>
              <a:t>X</a:t>
            </a:r>
            <a:r>
              <a:rPr lang="en-US" i="1" dirty="0"/>
              <a:t>, </a:t>
            </a:r>
            <a:r>
              <a:rPr lang="en-US" dirty="0" smtClean="0"/>
              <a:t>as </a:t>
            </a:r>
            <a:r>
              <a:rPr lang="en-US" dirty="0" smtClean="0">
                <a:latin typeface="Lucida Calligraphy" charset="0"/>
                <a:ea typeface="Lucida Calligraphy" charset="0"/>
                <a:cs typeface="Lucida Calligraphy" charset="0"/>
              </a:rPr>
              <a:t>F(x) = </a:t>
            </a:r>
            <a:r>
              <a:rPr lang="en-US" i="1" dirty="0" smtClean="0">
                <a:latin typeface="Lucida Calligraphy" charset="0"/>
                <a:ea typeface="Lucida Calligraphy" charset="0"/>
                <a:cs typeface="Lucida Calligraphy" charset="0"/>
              </a:rPr>
              <a:t>P(X ≤ </a:t>
            </a:r>
            <a:r>
              <a:rPr lang="en-US" i="1" dirty="0">
                <a:latin typeface="Lucida Calligraphy" charset="0"/>
                <a:ea typeface="Lucida Calligraphy" charset="0"/>
                <a:cs typeface="Lucida Calligraphy" charset="0"/>
              </a:rPr>
              <a:t>x)</a:t>
            </a:r>
            <a:r>
              <a:rPr lang="en-US" dirty="0">
                <a:latin typeface="Lucida Calligraphy" charset="0"/>
                <a:ea typeface="Lucida Calligraphy" charset="0"/>
                <a:cs typeface="Lucida Calligraphy" charset="0"/>
              </a:rPr>
              <a:t>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780" y="3193749"/>
            <a:ext cx="4153486" cy="3227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40465" y="3003249"/>
            <a:ext cx="2692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chemeClr val="accent1"/>
                </a:solidFill>
              </a:rPr>
              <a:t>CDF for </a:t>
            </a:r>
            <a:r>
              <a:rPr lang="en-US" b="1" dirty="0" smtClean="0">
                <a:solidFill>
                  <a:schemeClr val="accent1"/>
                </a:solidFill>
              </a:rPr>
              <a:t>rolling a fair die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024288" y="5477284"/>
            <a:ext cx="1148674" cy="447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4363127" y="4223878"/>
            <a:ext cx="2720878" cy="464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935582" y="5270158"/>
            <a:ext cx="122464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b="1" i="1" dirty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P(X </a:t>
            </a:r>
            <a:r>
              <a:rPr lang="en-US" b="1" i="1" dirty="0" smtClean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≤ </a:t>
            </a:r>
            <a:r>
              <a:rPr lang="en-US" sz="2000" i="1" dirty="0" smtClean="0">
                <a:solidFill>
                  <a:srgbClr val="C00000"/>
                </a:solidFill>
                <a:ea typeface="Lucida Calligraphy" charset="0"/>
                <a:cs typeface="Lucida Calligraphy" charset="0"/>
              </a:rPr>
              <a:t>1</a:t>
            </a:r>
            <a:r>
              <a:rPr lang="en-US" b="1" i="1" dirty="0" smtClean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)</a:t>
            </a:r>
            <a:r>
              <a:rPr lang="en-US" b="1" dirty="0" smtClean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 </a:t>
            </a:r>
            <a:endParaRPr lang="en-US" b="1" dirty="0">
              <a:solidFill>
                <a:srgbClr val="C00000"/>
              </a:solidFill>
              <a:latin typeface="Lucida Calligraphy" charset="0"/>
              <a:ea typeface="Lucida Calligraphy" charset="0"/>
              <a:cs typeface="Lucida Calligraphy" charset="0"/>
            </a:endParaRPr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313388" y="4041088"/>
            <a:ext cx="122464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b="1" i="1" dirty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P(X </a:t>
            </a:r>
            <a:r>
              <a:rPr lang="en-US" b="1" i="1" dirty="0" smtClean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≤ </a:t>
            </a:r>
            <a:r>
              <a:rPr lang="en-US" sz="2000" i="1" dirty="0">
                <a:solidFill>
                  <a:srgbClr val="C00000"/>
                </a:solidFill>
                <a:ea typeface="Lucida Calligraphy" charset="0"/>
                <a:cs typeface="Lucida Calligraphy" charset="0"/>
              </a:rPr>
              <a:t>4</a:t>
            </a:r>
            <a:r>
              <a:rPr lang="en-US" b="1" i="1" dirty="0" smtClean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)</a:t>
            </a:r>
            <a:r>
              <a:rPr lang="en-US" b="1" dirty="0" smtClean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 </a:t>
            </a:r>
            <a:endParaRPr lang="en-US" b="1" dirty="0">
              <a:solidFill>
                <a:srgbClr val="C00000"/>
              </a:solidFill>
              <a:latin typeface="Lucida Calligraphy" charset="0"/>
              <a:ea typeface="Lucida Calligraphy" charset="0"/>
              <a:cs typeface="Lucida Calligraphy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98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 smtClean="0"/>
                  <a:t>Example: Weight for a population of rabbits follows a normal distribution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(2.6,  1.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64" b="-20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 smtClean="0"/>
              </a:p>
              <a:p>
                <a:r>
                  <a:rPr lang="en-US" dirty="0" smtClean="0"/>
                  <a:t>What is the Z-score for a 3 pound rabbit?</a:t>
                </a:r>
              </a:p>
              <a:p>
                <a:pPr marL="917575" indent="-77788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𝑍</m:t>
                    </m:r>
                    <m:r>
                      <a:rPr lang="en-US" i="1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2.6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1.1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 = </a:t>
                </a:r>
                <a:r>
                  <a:rPr lang="en-US" b="1" dirty="0" smtClean="0"/>
                  <a:t>0.381</a:t>
                </a:r>
              </a:p>
              <a:p>
                <a:pPr marL="115888" indent="-77788"/>
                <a:r>
                  <a:rPr lang="en-US" dirty="0"/>
                  <a:t>What is </a:t>
                </a:r>
                <a:r>
                  <a:rPr lang="en-US" dirty="0" smtClean="0"/>
                  <a:t>probability a rabbit weighs less than 3 pounds?</a:t>
                </a:r>
              </a:p>
              <a:p>
                <a:pPr marL="115888" indent="-77788"/>
                <a:endParaRPr lang="en-US" dirty="0"/>
              </a:p>
              <a:p>
                <a:pPr marL="917575" indent="-77788"/>
                <a:endParaRPr lang="en-US" b="1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769165" y="4711148"/>
            <a:ext cx="35830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(0.381) = 0.648</a:t>
            </a:r>
            <a:endParaRPr lang="en-US" sz="22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53808" y="3380336"/>
            <a:ext cx="4788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Does is make sense that this number is positive?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69165" y="5438207"/>
            <a:ext cx="56220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(3, 2.6,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(1.1)) = 0.648</a:t>
            </a:r>
            <a:endParaRPr lang="en-US" sz="22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32034" y="5468984"/>
            <a:ext cx="4194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THE FUTURE IS NOW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14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distributions functions,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functions assume standard normal. Provide additional arguments for other </a:t>
            </a:r>
            <a:r>
              <a:rPr lang="en-US" dirty="0" err="1" smtClean="0"/>
              <a:t>normals</a:t>
            </a:r>
            <a:r>
              <a:rPr lang="en-US" dirty="0" smtClean="0"/>
              <a:t>: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7102602"/>
              </p:ext>
            </p:extLst>
          </p:nvPr>
        </p:nvGraphicFramePr>
        <p:xfrm>
          <a:off x="1917550" y="3539247"/>
          <a:ext cx="8799755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1238"/>
                <a:gridCol w="4948517"/>
              </a:tblGrid>
              <a:tr h="358300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Standard normal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Any normal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583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pnorm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(q) =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pnorm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(q,</a:t>
                      </a: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 0, 1)</a:t>
                      </a:r>
                      <a:endParaRPr lang="en-US" sz="1800" kern="1200" dirty="0" smtClean="0">
                        <a:solidFill>
                          <a:schemeClr val="tx1"/>
                        </a:solidFill>
                        <a:effectLst/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pnorm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(q, mean,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sd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798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Z-scores are most useful for comparing different distributions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 smtClean="0">
                    <a:solidFill>
                      <a:srgbClr val="C00000"/>
                    </a:solidFill>
                  </a:rPr>
                  <a:t>Weight for rabbit pop A is distributed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(2.6,  1.1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800" dirty="0" smtClean="0">
                  <a:solidFill>
                    <a:srgbClr val="C00000"/>
                  </a:solidFill>
                </a:endParaRPr>
              </a:p>
              <a:p>
                <a:r>
                  <a:rPr lang="en-US" sz="2800" dirty="0" smtClean="0">
                    <a:solidFill>
                      <a:srgbClr val="0432FF"/>
                    </a:solidFill>
                  </a:rPr>
                  <a:t>Weight for rabbit pop B is distributed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432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sz="2800" i="1">
                        <a:solidFill>
                          <a:srgbClr val="0432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(2.9,  0.17</m:t>
                    </m:r>
                    <m:r>
                      <a:rPr lang="en-US" sz="2800" i="1">
                        <a:solidFill>
                          <a:srgbClr val="0432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rgbClr val="0432FF"/>
                  </a:solidFill>
                </a:endParaRPr>
              </a:p>
              <a:p>
                <a:r>
                  <a:rPr lang="en-US" sz="2800" dirty="0" smtClean="0"/>
                  <a:t>Which of these two rabbits is bigger? </a:t>
                </a:r>
                <a:r>
                  <a:rPr lang="en-US" sz="2800" dirty="0" smtClean="0">
                    <a:solidFill>
                      <a:srgbClr val="C00000"/>
                    </a:solidFill>
                  </a:rPr>
                  <a:t>Pop A rabbit weighting 2.95 </a:t>
                </a:r>
                <a:r>
                  <a:rPr lang="en-US" sz="2800" dirty="0" err="1" smtClean="0">
                    <a:solidFill>
                      <a:srgbClr val="C00000"/>
                    </a:solidFill>
                  </a:rPr>
                  <a:t>lbs</a:t>
                </a:r>
                <a:r>
                  <a:rPr lang="en-US" sz="2800" dirty="0" smtClean="0"/>
                  <a:t>, or </a:t>
                </a:r>
                <a:r>
                  <a:rPr lang="en-US" sz="2800" dirty="0" smtClean="0">
                    <a:solidFill>
                      <a:srgbClr val="0432FF"/>
                    </a:solidFill>
                  </a:rPr>
                  <a:t>pop B rabbit weighing 3.1 </a:t>
                </a:r>
                <a:r>
                  <a:rPr lang="en-US" sz="2800" dirty="0" err="1" smtClean="0">
                    <a:solidFill>
                      <a:srgbClr val="0432FF"/>
                    </a:solidFill>
                  </a:rPr>
                  <a:t>lbs</a:t>
                </a:r>
                <a:r>
                  <a:rPr lang="en-US" sz="2800" dirty="0" smtClean="0"/>
                  <a:t>?</a:t>
                </a:r>
              </a:p>
              <a:p>
                <a:r>
                  <a:rPr lang="en-US" dirty="0" smtClean="0">
                    <a:solidFill>
                      <a:srgbClr val="C00000"/>
                    </a:solidFill>
                  </a:rPr>
                  <a:t>Population A: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  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𝑍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2.95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2.6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1.1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=0.334</m:t>
                    </m:r>
                  </m:oMath>
                </a14:m>
                <a:endParaRPr lang="en-US" dirty="0" smtClean="0">
                  <a:solidFill>
                    <a:srgbClr val="0432FF"/>
                  </a:solidFill>
                </a:endParaRPr>
              </a:p>
              <a:p>
                <a:r>
                  <a:rPr lang="en-US" dirty="0" smtClean="0">
                    <a:solidFill>
                      <a:srgbClr val="0432FF"/>
                    </a:solidFill>
                  </a:rPr>
                  <a:t>Population B</a:t>
                </a:r>
                <a:r>
                  <a:rPr lang="en-US" dirty="0">
                    <a:solidFill>
                      <a:srgbClr val="0432FF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0432FF"/>
                        </a:solidFill>
                        <a:latin typeface="Cambria Math" charset="0"/>
                      </a:rPr>
                      <m:t>  </m:t>
                    </m:r>
                    <m:r>
                      <a:rPr lang="en-US" i="1">
                        <a:solidFill>
                          <a:srgbClr val="0432FF"/>
                        </a:solidFill>
                        <a:latin typeface="Cambria Math" charset="0"/>
                      </a:rPr>
                      <m:t>𝑍</m:t>
                    </m:r>
                    <m:r>
                      <a:rPr lang="en-US" i="1">
                        <a:solidFill>
                          <a:srgbClr val="0432FF"/>
                        </a:solidFill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i="1">
                            <a:solidFill>
                              <a:srgbClr val="0432FF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432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mr-IN" i="1">
                            <a:solidFill>
                              <a:srgbClr val="0432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  <m:r>
                      <a:rPr lang="en-US" i="1">
                        <a:solidFill>
                          <a:srgbClr val="0432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rgbClr val="0432FF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3.1</m:t>
                        </m:r>
                        <m:r>
                          <a:rPr lang="en-US" i="1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2.9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432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0.17</m:t>
                            </m:r>
                          </m:e>
                        </m:rad>
                      </m:den>
                    </m:f>
                    <m:r>
                      <a:rPr lang="en-US" i="1">
                        <a:solidFill>
                          <a:srgbClr val="0432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432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0.485</m:t>
                    </m:r>
                  </m:oMath>
                </a14:m>
                <a:endParaRPr lang="en-US" dirty="0">
                  <a:solidFill>
                    <a:srgbClr val="0432FF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1515" b="-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489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1287461" cy="4023360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 smtClean="0">
                    <a:solidFill>
                      <a:schemeClr val="tx1"/>
                    </a:solidFill>
                  </a:rPr>
                  <a:t>The height of European men is distributed as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 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53.3</m:t>
                        </m:r>
                      </m:e>
                    </m:d>
                  </m:oMath>
                </a14:m>
                <a:endParaRPr lang="en-US" sz="2800" dirty="0" smtClean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sz="2800" dirty="0">
                    <a:solidFill>
                      <a:schemeClr val="tx1"/>
                    </a:solidFill>
                  </a:rPr>
                  <a:t>The height of European </a:t>
                </a:r>
                <a:r>
                  <a:rPr lang="en-US" sz="2800" dirty="0" smtClean="0">
                    <a:solidFill>
                      <a:schemeClr val="tx1"/>
                    </a:solidFill>
                  </a:rPr>
                  <a:t>women is </a:t>
                </a:r>
                <a:r>
                  <a:rPr lang="en-US" sz="2800" dirty="0">
                    <a:solidFill>
                      <a:schemeClr val="tx1"/>
                    </a:solidFill>
                  </a:rPr>
                  <a:t>distributed as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(162.5, 3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4.8)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r>
                  <a:rPr lang="en-US" sz="2800" dirty="0" smtClean="0">
                    <a:solidFill>
                      <a:schemeClr val="tx1"/>
                    </a:solidFill>
                  </a:rPr>
                  <a:t>What proportion of men is shorter than 150 cm, aka P(man &lt; 150)?</a:t>
                </a:r>
              </a:p>
              <a:p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1287461" cy="4023360"/>
              </a:xfrm>
              <a:blipFill rotWithShape="0">
                <a:blip r:embed="rId3"/>
                <a:stretch>
                  <a:fillRect l="-1080"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73306" y="4195482"/>
                <a:ext cx="3482788" cy="2580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Using Z-scores</a:t>
                </a:r>
              </a:p>
              <a:p>
                <a:pPr algn="ctr"/>
                <a:endParaRPr lang="en-US" sz="2000" b="1" dirty="0" smtClean="0"/>
              </a:p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𝑍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mr-IN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  <m:r>
                      <a:rPr lang="en-US" sz="20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150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175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53.3</m:t>
                            </m:r>
                          </m:e>
                        </m:rad>
                      </m:den>
                    </m:f>
                    <m:r>
                      <a:rPr lang="en-US" sz="20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 -3.424</a:t>
                </a:r>
              </a:p>
              <a:p>
                <a:endParaRPr lang="en-US" sz="2000" dirty="0">
                  <a:latin typeface="Monaco" charset="0"/>
                  <a:ea typeface="Monaco" charset="0"/>
                  <a:cs typeface="Monaco" charset="0"/>
                </a:endParaRPr>
              </a:p>
              <a:p>
                <a:r>
                  <a:rPr lang="en-US" sz="1600" dirty="0" smtClean="0">
                    <a:latin typeface="Monaco" charset="0"/>
                    <a:ea typeface="Monaco" charset="0"/>
                    <a:cs typeface="Monaco" charset="0"/>
                  </a:rPr>
                  <a:t>&gt; </a:t>
                </a:r>
                <a:r>
                  <a:rPr lang="en-US" sz="1600" dirty="0" err="1" smtClean="0">
                    <a:latin typeface="Monaco" charset="0"/>
                    <a:ea typeface="Monaco" charset="0"/>
                    <a:cs typeface="Monaco" charset="0"/>
                  </a:rPr>
                  <a:t>pnorm</a:t>
                </a:r>
                <a:r>
                  <a:rPr lang="en-US" sz="1600" dirty="0" smtClean="0">
                    <a:latin typeface="Monaco" charset="0"/>
                    <a:ea typeface="Monaco" charset="0"/>
                    <a:cs typeface="Monaco" charset="0"/>
                  </a:rPr>
                  <a:t>(-3.424)</a:t>
                </a:r>
              </a:p>
              <a:p>
                <a:r>
                  <a:rPr lang="pt-BR" sz="1600" dirty="0">
                    <a:latin typeface="Monaco" charset="0"/>
                    <a:ea typeface="Monaco" charset="0"/>
                    <a:cs typeface="Monaco" charset="0"/>
                  </a:rPr>
                  <a:t>[1] </a:t>
                </a:r>
                <a:r>
                  <a:rPr lang="pt-BR" sz="1600" dirty="0" smtClean="0">
                    <a:latin typeface="Monaco" charset="0"/>
                    <a:ea typeface="Monaco" charset="0"/>
                    <a:cs typeface="Monaco" charset="0"/>
                  </a:rPr>
                  <a:t>0.0003085331</a:t>
                </a:r>
                <a:endParaRPr lang="pt-BR" sz="1600" dirty="0">
                  <a:latin typeface="Monaco" charset="0"/>
                  <a:ea typeface="Monaco" charset="0"/>
                  <a:cs typeface="Monaco" charset="0"/>
                </a:endParaRPr>
              </a:p>
              <a:p>
                <a:endParaRPr lang="en-US" sz="2000" dirty="0" smtClean="0"/>
              </a:p>
              <a:p>
                <a:pPr marL="285750" indent="-285750">
                  <a:buFont typeface="Wingdings" charset="2"/>
                  <a:buChar char="Ø"/>
                </a:pP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306" y="4195482"/>
                <a:ext cx="3482788" cy="2580835"/>
              </a:xfrm>
              <a:prstGeom prst="rect">
                <a:avLst/>
              </a:prstGeom>
              <a:blipFill rotWithShape="0">
                <a:blip r:embed="rId4"/>
                <a:stretch>
                  <a:fillRect l="-876" t="-1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6351493" y="4195481"/>
            <a:ext cx="40699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Skipping Z-scores</a:t>
            </a:r>
          </a:p>
          <a:p>
            <a:pPr algn="ctr"/>
            <a:endParaRPr lang="en-US" sz="2000" b="1" dirty="0" smtClean="0"/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(150, 175,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(53.3))</a:t>
            </a:r>
          </a:p>
          <a:p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[1] 0.0003081516</a:t>
            </a:r>
          </a:p>
          <a:p>
            <a:endParaRPr lang="en-US" sz="2000" dirty="0" smtClean="0"/>
          </a:p>
          <a:p>
            <a:pPr marL="285750" indent="-285750">
              <a:buFont typeface="Wingdings" charset="2"/>
              <a:buChar char="Ø"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10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1287461" cy="402336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What proportion of women is taller than 162.5 cm?</a:t>
            </a:r>
          </a:p>
          <a:p>
            <a:endParaRPr lang="en-US" sz="2800" dirty="0" smtClean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Men: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175, 53.3</m:t>
                        </m:r>
                      </m:e>
                    </m:d>
                  </m:oMath>
                </a14:m>
                <a:endParaRPr lang="en-US" dirty="0" smtClean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Women: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(162.5, 34.8)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587" t="-39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9273987" y="1872628"/>
            <a:ext cx="2259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50%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61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1287461" cy="402336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What proportion of women is taller than 170 cm?</a:t>
            </a:r>
          </a:p>
          <a:p>
            <a:endParaRPr lang="en-US" sz="2800" dirty="0" smtClean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Men: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175, 53.3</m:t>
                        </m:r>
                      </m:e>
                    </m:d>
                  </m:oMath>
                </a14:m>
                <a:endParaRPr lang="en-US" dirty="0" smtClean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Women: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(162.5, 34.8)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587" t="-39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13647" y="2769064"/>
                <a:ext cx="3482788" cy="2521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Using Z-scores</a:t>
                </a:r>
              </a:p>
              <a:p>
                <a:pPr algn="ctr"/>
                <a:endParaRPr lang="en-US" sz="2000" b="1" dirty="0" smtClean="0"/>
              </a:p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𝑍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mr-IN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  <m:r>
                      <a:rPr lang="en-US" sz="20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170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162.5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34.8</m:t>
                            </m:r>
                          </m:e>
                        </m:rad>
                      </m:den>
                    </m:f>
                    <m:r>
                      <a:rPr lang="en-US" sz="20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 1.2713</a:t>
                </a:r>
              </a:p>
              <a:p>
                <a:endParaRPr lang="en-US" sz="1600" dirty="0">
                  <a:latin typeface="Monaco" charset="0"/>
                  <a:ea typeface="Monaco" charset="0"/>
                  <a:cs typeface="Monaco" charset="0"/>
                </a:endParaRPr>
              </a:p>
              <a:p>
                <a:r>
                  <a:rPr lang="en-US" sz="1600" dirty="0" smtClean="0">
                    <a:latin typeface="Monaco" charset="0"/>
                    <a:ea typeface="Monaco" charset="0"/>
                    <a:cs typeface="Monaco" charset="0"/>
                  </a:rPr>
                  <a:t>&gt; 1 - </a:t>
                </a:r>
                <a:r>
                  <a:rPr lang="en-US" sz="1600" dirty="0" err="1" smtClean="0">
                    <a:latin typeface="Monaco" charset="0"/>
                    <a:ea typeface="Monaco" charset="0"/>
                    <a:cs typeface="Monaco" charset="0"/>
                  </a:rPr>
                  <a:t>pnorm</a:t>
                </a:r>
                <a:r>
                  <a:rPr lang="en-US" sz="1600" dirty="0" smtClean="0">
                    <a:latin typeface="Monaco" charset="0"/>
                    <a:ea typeface="Monaco" charset="0"/>
                    <a:cs typeface="Monaco" charset="0"/>
                  </a:rPr>
                  <a:t>(1.2713)</a:t>
                </a:r>
              </a:p>
              <a:p>
                <a:r>
                  <a:rPr lang="pt-BR" sz="1600" dirty="0">
                    <a:latin typeface="Monaco" charset="0"/>
                    <a:ea typeface="Monaco" charset="0"/>
                    <a:cs typeface="Monaco" charset="0"/>
                  </a:rPr>
                  <a:t>[1] </a:t>
                </a:r>
                <a:r>
                  <a:rPr lang="fi-FI" sz="1600" dirty="0">
                    <a:latin typeface="Monaco" charset="0"/>
                    <a:ea typeface="Monaco" charset="0"/>
                    <a:cs typeface="Monaco" charset="0"/>
                  </a:rPr>
                  <a:t>0.101811</a:t>
                </a:r>
              </a:p>
              <a:p>
                <a:endParaRPr lang="en-US" sz="2000" dirty="0" smtClean="0"/>
              </a:p>
              <a:p>
                <a:pPr marL="285750" indent="-285750">
                  <a:buFont typeface="Wingdings" charset="2"/>
                  <a:buChar char="Ø"/>
                </a:pP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647" y="2769064"/>
                <a:ext cx="3482788" cy="2521588"/>
              </a:xfrm>
              <a:prstGeom prst="rect">
                <a:avLst/>
              </a:prstGeom>
              <a:blipFill rotWithShape="0">
                <a:blip r:embed="rId4"/>
                <a:stretch>
                  <a:fillRect l="-1051" t="-1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391834" y="2769063"/>
            <a:ext cx="40699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Skipping Z-scores</a:t>
            </a:r>
          </a:p>
          <a:p>
            <a:pPr algn="ctr"/>
            <a:endParaRPr lang="en-US" sz="2000" b="1" dirty="0" smtClean="0"/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1 -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(170, 162.5,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(34.8))</a:t>
            </a:r>
          </a:p>
          <a:p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[1] </a:t>
            </a:r>
            <a:r>
              <a:rPr lang="fi-FI" sz="1600" dirty="0">
                <a:latin typeface="Monaco" charset="0"/>
                <a:ea typeface="Monaco" charset="0"/>
                <a:cs typeface="Monaco" charset="0"/>
              </a:rPr>
              <a:t>0.1017987</a:t>
            </a:r>
          </a:p>
          <a:p>
            <a:endParaRPr lang="en-US" sz="2000" dirty="0" smtClean="0"/>
          </a:p>
          <a:p>
            <a:pPr marL="285750" indent="-285750">
              <a:buFont typeface="Wingdings" charset="2"/>
              <a:buChar char="Ø"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44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1287461" cy="402336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What is the tallest a woman can be and still be in the bottom 22%?</a:t>
            </a:r>
          </a:p>
          <a:p>
            <a:endParaRPr lang="en-US" sz="2800" dirty="0" smtClean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Men: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175, 53.3</m:t>
                        </m:r>
                      </m:e>
                    </m:d>
                  </m:oMath>
                </a14:m>
                <a:endParaRPr lang="en-US" dirty="0" smtClean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Women: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(162.5, 34.8)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587" t="-39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653988" y="2769063"/>
                <a:ext cx="3482788" cy="3647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Using Z-scores</a:t>
                </a:r>
              </a:p>
              <a:p>
                <a:pPr algn="ctr"/>
                <a:endParaRPr lang="en-US" sz="2000" b="1" dirty="0" smtClean="0"/>
              </a:p>
              <a:p>
                <a:r>
                  <a:rPr lang="en-US" dirty="0">
                    <a:latin typeface="Monaco" charset="0"/>
                    <a:ea typeface="Monaco" charset="0"/>
                    <a:cs typeface="Monaco" charset="0"/>
                  </a:rPr>
                  <a:t>&gt; </a:t>
                </a:r>
                <a:r>
                  <a:rPr lang="en-US" dirty="0" err="1" smtClean="0">
                    <a:latin typeface="Monaco" charset="0"/>
                    <a:ea typeface="Monaco" charset="0"/>
                    <a:cs typeface="Monaco" charset="0"/>
                  </a:rPr>
                  <a:t>qnorm</a:t>
                </a:r>
                <a:r>
                  <a:rPr lang="en-US" dirty="0" smtClean="0">
                    <a:latin typeface="Monaco" charset="0"/>
                    <a:ea typeface="Monaco" charset="0"/>
                    <a:cs typeface="Monaco" charset="0"/>
                  </a:rPr>
                  <a:t>(0.22)</a:t>
                </a:r>
                <a:endParaRPr lang="en-US" dirty="0">
                  <a:latin typeface="Monaco" charset="0"/>
                  <a:ea typeface="Monaco" charset="0"/>
                  <a:cs typeface="Monaco" charset="0"/>
                </a:endParaRPr>
              </a:p>
              <a:p>
                <a:r>
                  <a:rPr lang="pt-BR" dirty="0">
                    <a:latin typeface="Monaco" charset="0"/>
                    <a:ea typeface="Monaco" charset="0"/>
                    <a:cs typeface="Monaco" charset="0"/>
                  </a:rPr>
                  <a:t>[1] </a:t>
                </a:r>
                <a:r>
                  <a:rPr lang="is-IS" dirty="0"/>
                  <a:t> -0.7721932</a:t>
                </a:r>
              </a:p>
              <a:p>
                <a:endParaRPr lang="en-US" sz="2000" i="1" dirty="0" smtClean="0">
                  <a:solidFill>
                    <a:schemeClr val="tx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𝑍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mr-IN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000" dirty="0" smtClean="0">
                    <a:latin typeface="Monaco" charset="0"/>
                    <a:ea typeface="Monaco" charset="0"/>
                    <a:cs typeface="Monaco" charset="0"/>
                  </a:rPr>
                  <a:t>  </a:t>
                </a:r>
                <a:r>
                  <a:rPr lang="en-US" sz="2000" dirty="0" smtClean="0">
                    <a:latin typeface="Monaco" charset="0"/>
                    <a:ea typeface="Monaco" charset="0"/>
                    <a:cs typeface="Monaco" charset="0"/>
                    <a:sym typeface="Wingdings"/>
                  </a:rPr>
                  <a:t>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charset="0"/>
                        <a:sym typeface="Wingdings"/>
                      </a:rPr>
                      <m:t>x</m:t>
                    </m:r>
                    <m:r>
                      <a:rPr lang="en-US" sz="2000" b="0" i="1" dirty="0" smtClean="0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sz="2000" b="0" i="1" dirty="0" smtClean="0">
                        <a:latin typeface="Cambria Math" charset="0"/>
                        <a:sym typeface="Wingdings"/>
                      </a:rPr>
                      <m:t>𝑍</m:t>
                    </m:r>
                    <m:r>
                      <a:rPr lang="mr-IN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r>
                      <a:rPr lang="en-US" sz="20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endParaRPr lang="en-US" sz="2000" dirty="0">
                  <a:latin typeface="Monaco" charset="0"/>
                  <a:ea typeface="Monaco" charset="0"/>
                  <a:cs typeface="Monaco" charset="0"/>
                </a:endParaRPr>
              </a:p>
              <a:p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=−0.7722∗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34.8</m:t>
                          </m:r>
                        </m:e>
                      </m:rad>
                      <m:r>
                        <a:rPr lang="en-US" sz="2000" b="0" i="1" smtClean="0">
                          <a:latin typeface="Cambria Math" charset="0"/>
                        </a:rPr>
                        <m:t>+162.5</m:t>
                      </m:r>
                    </m:oMath>
                  </m:oMathPara>
                </a14:m>
                <a:endParaRPr lang="en-US" sz="2000" dirty="0" smtClean="0"/>
              </a:p>
              <a:p>
                <a:r>
                  <a:rPr lang="en-US" sz="2000" dirty="0" smtClean="0"/>
                  <a:t>  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charset="0"/>
                      </a:rPr>
                      <m:t>=</m:t>
                    </m:r>
                    <m:r>
                      <a:rPr lang="en-US" sz="2000" b="1" i="1" smtClean="0">
                        <a:latin typeface="Cambria Math" charset="0"/>
                      </a:rPr>
                      <m:t>𝟏𝟓𝟕</m:t>
                    </m:r>
                    <m:r>
                      <a:rPr lang="en-US" sz="2000" b="1" i="1" smtClean="0">
                        <a:latin typeface="Cambria Math" charset="0"/>
                      </a:rPr>
                      <m:t>.</m:t>
                    </m:r>
                    <m:r>
                      <a:rPr lang="en-US" sz="2000" b="1" i="1" smtClean="0">
                        <a:latin typeface="Cambria Math" charset="0"/>
                      </a:rPr>
                      <m:t>𝟗</m:t>
                    </m:r>
                    <m:r>
                      <a:rPr lang="en-US" sz="2000" b="1" i="1" smtClean="0">
                        <a:latin typeface="Cambria Math" charset="0"/>
                      </a:rPr>
                      <m:t> </m:t>
                    </m:r>
                    <m:r>
                      <a:rPr lang="en-US" sz="2000" b="1" i="1" smtClean="0">
                        <a:latin typeface="Cambria Math" charset="0"/>
                      </a:rPr>
                      <m:t>𝒄𝒎</m:t>
                    </m:r>
                  </m:oMath>
                </a14:m>
                <a:endParaRPr lang="en-US" sz="2000" b="1" dirty="0"/>
              </a:p>
              <a:p>
                <a:endParaRPr lang="en-US" sz="2000" dirty="0" smtClean="0"/>
              </a:p>
              <a:p>
                <a:pPr marL="285750" indent="-285750">
                  <a:buFont typeface="Wingdings" charset="2"/>
                  <a:buChar char="Ø"/>
                </a:pP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988" y="2769063"/>
                <a:ext cx="3482788" cy="3647217"/>
              </a:xfrm>
              <a:prstGeom prst="rect">
                <a:avLst/>
              </a:prstGeom>
              <a:blipFill rotWithShape="0">
                <a:blip r:embed="rId4"/>
                <a:stretch>
                  <a:fillRect l="-1399" t="-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391834" y="2769063"/>
            <a:ext cx="502471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Skipping Z-scores</a:t>
            </a:r>
          </a:p>
          <a:p>
            <a:pPr algn="ctr"/>
            <a:endParaRPr lang="en-US" b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qnorm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(0.22, 162.5,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(34.8))</a:t>
            </a:r>
            <a:endParaRPr lang="fi-FI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1] 157.9447</a:t>
            </a:r>
          </a:p>
          <a:p>
            <a:endParaRPr lang="en-US" sz="2000" dirty="0" smtClean="0"/>
          </a:p>
          <a:p>
            <a:pPr marL="285750" indent="-285750">
              <a:buFont typeface="Wingdings" charset="2"/>
              <a:buChar char="Ø"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00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1287461" cy="402336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What is the </a:t>
            </a:r>
            <a:r>
              <a:rPr lang="en-US" sz="2800" b="1" dirty="0" smtClean="0">
                <a:solidFill>
                  <a:schemeClr val="tx1"/>
                </a:solidFill>
              </a:rPr>
              <a:t>shortest</a:t>
            </a:r>
            <a:r>
              <a:rPr lang="en-US" sz="2800" dirty="0" smtClean="0">
                <a:solidFill>
                  <a:schemeClr val="tx1"/>
                </a:solidFill>
              </a:rPr>
              <a:t> a woman can be and still be in the </a:t>
            </a:r>
            <a:r>
              <a:rPr lang="en-US" sz="2800" b="1" dirty="0" smtClean="0">
                <a:solidFill>
                  <a:schemeClr val="tx1"/>
                </a:solidFill>
              </a:rPr>
              <a:t>top</a:t>
            </a:r>
            <a:r>
              <a:rPr lang="en-US" sz="2800" dirty="0" smtClean="0">
                <a:solidFill>
                  <a:schemeClr val="tx1"/>
                </a:solidFill>
              </a:rPr>
              <a:t> 22%?</a:t>
            </a:r>
          </a:p>
          <a:p>
            <a:endParaRPr lang="en-US" sz="2800" dirty="0" smtClean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Men: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175, 53.3</m:t>
                        </m:r>
                      </m:e>
                    </m:d>
                  </m:oMath>
                </a14:m>
                <a:endParaRPr lang="en-US" dirty="0" smtClean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Women: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(162.5, 34.8)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587" t="-39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653988" y="2769063"/>
                <a:ext cx="3482788" cy="3248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Using Z-scores</a:t>
                </a:r>
              </a:p>
              <a:p>
                <a:pPr algn="ctr"/>
                <a:endParaRPr lang="en-US" sz="2000" b="1" dirty="0" smtClean="0"/>
              </a:p>
              <a:p>
                <a:r>
                  <a:rPr lang="en-US" dirty="0">
                    <a:latin typeface="Monaco" charset="0"/>
                    <a:ea typeface="Monaco" charset="0"/>
                    <a:cs typeface="Monaco" charset="0"/>
                  </a:rPr>
                  <a:t>&gt; </a:t>
                </a:r>
                <a:r>
                  <a:rPr lang="en-US" dirty="0" smtClean="0">
                    <a:latin typeface="Monaco" charset="0"/>
                    <a:ea typeface="Monaco" charset="0"/>
                    <a:cs typeface="Monaco" charset="0"/>
                  </a:rPr>
                  <a:t>-1 * </a:t>
                </a:r>
                <a:r>
                  <a:rPr lang="en-US" dirty="0" err="1" smtClean="0">
                    <a:latin typeface="Monaco" charset="0"/>
                    <a:ea typeface="Monaco" charset="0"/>
                    <a:cs typeface="Monaco" charset="0"/>
                  </a:rPr>
                  <a:t>qnorm</a:t>
                </a:r>
                <a:r>
                  <a:rPr lang="en-US" dirty="0" smtClean="0">
                    <a:latin typeface="Monaco" charset="0"/>
                    <a:ea typeface="Monaco" charset="0"/>
                    <a:cs typeface="Monaco" charset="0"/>
                  </a:rPr>
                  <a:t>(0.22)</a:t>
                </a:r>
                <a:endParaRPr lang="en-US" dirty="0">
                  <a:latin typeface="Monaco" charset="0"/>
                  <a:ea typeface="Monaco" charset="0"/>
                  <a:cs typeface="Monaco" charset="0"/>
                </a:endParaRPr>
              </a:p>
              <a:p>
                <a:r>
                  <a:rPr lang="pt-BR" dirty="0">
                    <a:latin typeface="Monaco" charset="0"/>
                    <a:ea typeface="Monaco" charset="0"/>
                    <a:cs typeface="Monaco" charset="0"/>
                  </a:rPr>
                  <a:t>[1] </a:t>
                </a:r>
                <a:r>
                  <a:rPr lang="is-IS" dirty="0"/>
                  <a:t> </a:t>
                </a:r>
                <a:r>
                  <a:rPr lang="is-IS" dirty="0" smtClean="0"/>
                  <a:t>0.7721932</a:t>
                </a:r>
                <a:endParaRPr lang="is-IS" dirty="0"/>
              </a:p>
              <a:p>
                <a:endParaRPr lang="en-US" sz="2000" i="1" dirty="0" smtClean="0">
                  <a:solidFill>
                    <a:schemeClr val="tx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𝑍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mr-IN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000" dirty="0" smtClean="0">
                    <a:latin typeface="Monaco" charset="0"/>
                    <a:ea typeface="Monaco" charset="0"/>
                    <a:cs typeface="Monaco" charset="0"/>
                  </a:rPr>
                  <a:t>  </a:t>
                </a:r>
                <a:r>
                  <a:rPr lang="en-US" sz="2000" dirty="0" smtClean="0">
                    <a:latin typeface="Monaco" charset="0"/>
                    <a:ea typeface="Monaco" charset="0"/>
                    <a:cs typeface="Monaco" charset="0"/>
                    <a:sym typeface="Wingdings"/>
                  </a:rPr>
                  <a:t>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charset="0"/>
                        <a:sym typeface="Wingdings"/>
                      </a:rPr>
                      <m:t>x</m:t>
                    </m:r>
                    <m:r>
                      <a:rPr lang="en-US" sz="2000" b="0" i="1" dirty="0" smtClean="0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sz="2000" b="0" i="1" dirty="0" smtClean="0">
                        <a:latin typeface="Cambria Math" charset="0"/>
                        <a:sym typeface="Wingdings"/>
                      </a:rPr>
                      <m:t>𝑍</m:t>
                    </m:r>
                    <m:r>
                      <a:rPr lang="mr-IN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r>
                      <a:rPr lang="en-US" sz="20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=0.7722∗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34.8</m:t>
                          </m:r>
                        </m:e>
                      </m:rad>
                      <m:r>
                        <a:rPr lang="en-US" sz="2000" b="0" i="1" smtClean="0">
                          <a:latin typeface="Cambria Math" charset="0"/>
                        </a:rPr>
                        <m:t>+162.5</m:t>
                      </m:r>
                    </m:oMath>
                  </m:oMathPara>
                </a14:m>
                <a:endParaRPr lang="en-US" sz="2000" dirty="0" smtClean="0"/>
              </a:p>
              <a:p>
                <a:r>
                  <a:rPr lang="en-US" sz="2000" dirty="0" smtClean="0"/>
                  <a:t>  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charset="0"/>
                      </a:rPr>
                      <m:t>=</m:t>
                    </m:r>
                    <m:r>
                      <a:rPr lang="en-US" sz="2000" b="1" i="1" smtClean="0">
                        <a:latin typeface="Cambria Math" charset="0"/>
                      </a:rPr>
                      <m:t>𝟏𝟔𝟕</m:t>
                    </m:r>
                    <m:r>
                      <a:rPr lang="en-US" sz="2000" b="1" i="1" smtClean="0">
                        <a:latin typeface="Cambria Math" charset="0"/>
                      </a:rPr>
                      <m:t>.</m:t>
                    </m:r>
                    <m:r>
                      <a:rPr lang="en-US" sz="2000" b="1" i="1" smtClean="0">
                        <a:latin typeface="Cambria Math" charset="0"/>
                      </a:rPr>
                      <m:t>𝟎𝟓</m:t>
                    </m:r>
                    <m:r>
                      <a:rPr lang="en-US" sz="2000" b="1" i="1" smtClean="0">
                        <a:latin typeface="Cambria Math" charset="0"/>
                      </a:rPr>
                      <m:t> </m:t>
                    </m:r>
                    <m:r>
                      <a:rPr lang="en-US" sz="2000" b="1" i="1" smtClean="0">
                        <a:latin typeface="Cambria Math" charset="0"/>
                      </a:rPr>
                      <m:t>𝒄𝒎</m:t>
                    </m:r>
                  </m:oMath>
                </a14:m>
                <a:endParaRPr lang="en-US" sz="2000" b="1" dirty="0"/>
              </a:p>
              <a:p>
                <a:endParaRPr lang="en-US" sz="2000" dirty="0" smtClean="0"/>
              </a:p>
              <a:p>
                <a:pPr marL="285750" indent="-285750">
                  <a:buFont typeface="Wingdings" charset="2"/>
                  <a:buChar char="Ø"/>
                </a:pP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988" y="2769063"/>
                <a:ext cx="3482788" cy="3248903"/>
              </a:xfrm>
              <a:prstGeom prst="rect">
                <a:avLst/>
              </a:prstGeom>
              <a:blipFill rotWithShape="0">
                <a:blip r:embed="rId4"/>
                <a:stretch>
                  <a:fillRect l="-1748" t="-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391834" y="2769063"/>
            <a:ext cx="502471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Skipping Z-scores</a:t>
            </a:r>
          </a:p>
          <a:p>
            <a:pPr algn="ctr"/>
            <a:endParaRPr lang="en-US" b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qnorm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(1-0.22, 162.5,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(34.8))</a:t>
            </a:r>
            <a:endParaRPr lang="fi-FI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167.0553</a:t>
            </a:r>
          </a:p>
          <a:p>
            <a:endParaRPr lang="en-US" sz="2000" dirty="0" smtClean="0"/>
          </a:p>
          <a:p>
            <a:pPr marL="285750" indent="-285750">
              <a:buFont typeface="Wingdings" charset="2"/>
              <a:buChar char="Ø"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57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539" y="1867045"/>
            <a:ext cx="11287461" cy="402336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What is the probability a randomly chosen man is between 175</a:t>
            </a:r>
            <a:r>
              <a:rPr lang="mr-IN" sz="2800" dirty="0" smtClean="0">
                <a:solidFill>
                  <a:schemeClr val="tx1"/>
                </a:solidFill>
              </a:rPr>
              <a:t>–</a:t>
            </a:r>
            <a:r>
              <a:rPr lang="en-US" sz="2800" dirty="0" smtClean="0">
                <a:solidFill>
                  <a:schemeClr val="tx1"/>
                </a:solidFill>
              </a:rPr>
              <a:t>182 cm tall?</a:t>
            </a:r>
          </a:p>
          <a:p>
            <a:r>
              <a:rPr lang="en-US" sz="2800" dirty="0" smtClean="0">
                <a:solidFill>
                  <a:schemeClr val="tx1"/>
                </a:solidFill>
                <a:sym typeface="Wingdings"/>
              </a:rPr>
              <a:t>  P(X&lt;182) </a:t>
            </a:r>
            <a:r>
              <a:rPr lang="mr-IN" sz="2800" dirty="0" smtClean="0">
                <a:solidFill>
                  <a:schemeClr val="tx1"/>
                </a:solidFill>
                <a:sym typeface="Wingdings"/>
              </a:rPr>
              <a:t>–</a:t>
            </a:r>
            <a:r>
              <a:rPr lang="en-US" sz="2800" dirty="0" smtClean="0">
                <a:solidFill>
                  <a:schemeClr val="tx1"/>
                </a:solidFill>
                <a:sym typeface="Wingdings"/>
              </a:rPr>
              <a:t> P(X&lt;175) = P(X&lt;182) </a:t>
            </a:r>
            <a:r>
              <a:rPr lang="mr-IN" sz="2800" dirty="0" smtClean="0">
                <a:solidFill>
                  <a:schemeClr val="tx1"/>
                </a:solidFill>
                <a:sym typeface="Wingdings"/>
              </a:rPr>
              <a:t>–</a:t>
            </a:r>
            <a:r>
              <a:rPr lang="en-US" sz="2800" dirty="0" smtClean="0">
                <a:solidFill>
                  <a:schemeClr val="tx1"/>
                </a:solidFill>
                <a:sym typeface="Wingdings"/>
              </a:rPr>
              <a:t> 0.5 </a:t>
            </a:r>
          </a:p>
          <a:p>
            <a:endParaRPr lang="en-US" sz="2800" dirty="0" smtClean="0">
              <a:solidFill>
                <a:schemeClr val="tx1"/>
              </a:solidFill>
            </a:endParaRPr>
          </a:p>
          <a:p>
            <a:endParaRPr lang="en-US" sz="2800" dirty="0" smtClean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Men: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175, 53.3</m:t>
                        </m:r>
                      </m:e>
                    </m:d>
                  </m:oMath>
                </a14:m>
                <a:endParaRPr lang="en-US" dirty="0" smtClean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Women: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(162.5, 34.8)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587" t="-39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473822" y="3616228"/>
            <a:ext cx="502471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b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(182, 175,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(53.3))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–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0.5</a:t>
            </a:r>
            <a:endParaRPr lang="fi-FI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nb-NO" dirty="0">
                <a:latin typeface="Monaco" charset="0"/>
                <a:ea typeface="Monaco" charset="0"/>
                <a:cs typeface="Monaco" charset="0"/>
              </a:rPr>
              <a:t>0.3311738</a:t>
            </a:r>
          </a:p>
          <a:p>
            <a:endParaRPr lang="en-US" sz="2000" dirty="0" smtClean="0"/>
          </a:p>
          <a:p>
            <a:pPr marL="285750" indent="-285750">
              <a:buFont typeface="Wingdings" charset="2"/>
              <a:buChar char="Ø"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60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539" y="1867045"/>
            <a:ext cx="11287461" cy="402336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What is the probability a randomly chosen man is either between 175</a:t>
            </a:r>
            <a:r>
              <a:rPr lang="mr-IN" sz="2800" dirty="0" smtClean="0">
                <a:solidFill>
                  <a:schemeClr val="tx1"/>
                </a:solidFill>
              </a:rPr>
              <a:t>–</a:t>
            </a:r>
            <a:r>
              <a:rPr lang="en-US" sz="2800" dirty="0" smtClean="0">
                <a:solidFill>
                  <a:schemeClr val="tx1"/>
                </a:solidFill>
              </a:rPr>
              <a:t>182 cm tall or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dirty="0" smtClean="0">
                <a:solidFill>
                  <a:schemeClr val="tx1"/>
                </a:solidFill>
              </a:rPr>
              <a:t>between 150—160 cm tall?</a:t>
            </a:r>
          </a:p>
          <a:p>
            <a:r>
              <a:rPr lang="en-US" sz="2800" dirty="0" smtClean="0">
                <a:solidFill>
                  <a:schemeClr val="tx1"/>
                </a:solidFill>
                <a:sym typeface="Wingdings"/>
              </a:rPr>
              <a:t> P(175 &lt; X &lt; 182) + P(150 &lt; X &lt; 160)</a:t>
            </a:r>
            <a:endParaRPr lang="en-US" sz="2800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Men: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175, 53.3</m:t>
                        </m:r>
                      </m:e>
                    </m:d>
                  </m:oMath>
                </a14:m>
                <a:endParaRPr lang="en-US" dirty="0" smtClean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Women: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(162.5, 34.8)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587" t="-39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097280" y="3280051"/>
            <a:ext cx="1174466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b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### First probability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(182, 175,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(53.3))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–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0.5</a:t>
            </a:r>
            <a:endParaRPr lang="fi-FI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0.3311738</a:t>
            </a:r>
          </a:p>
          <a:p>
            <a:endParaRPr lang="nb-NO" dirty="0">
              <a:latin typeface="Monaco" charset="0"/>
              <a:ea typeface="Monaco" charset="0"/>
              <a:cs typeface="Monaco" charset="0"/>
            </a:endParaRPr>
          </a:p>
          <a:p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&gt; ### Second </a:t>
            </a:r>
            <a:r>
              <a:rPr lang="nb-NO" dirty="0" err="1" smtClean="0"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.</a:t>
            </a:r>
            <a:endParaRPr lang="nb-NO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(160,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175,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(53.3)) 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–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(150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, 175,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(53.3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))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1] 0.01965059</a:t>
            </a:r>
          </a:p>
          <a:p>
            <a:endParaRPr lang="nb-NO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&gt; 0.3311738 +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0.01965059</a:t>
            </a: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  [</a:t>
            </a:r>
            <a:r>
              <a:rPr lang="pt-BR" dirty="0">
                <a:latin typeface="Monaco" charset="0"/>
                <a:ea typeface="Monaco" charset="0"/>
                <a:cs typeface="Monaco" charset="0"/>
              </a:rPr>
              <a:t>1] 0.3508244</a:t>
            </a:r>
          </a:p>
          <a:p>
            <a:endParaRPr lang="mr-IN" dirty="0">
              <a:latin typeface="Monaco" charset="0"/>
              <a:ea typeface="Monaco" charset="0"/>
              <a:cs typeface="Monaco" charset="0"/>
            </a:endParaRPr>
          </a:p>
          <a:p>
            <a:endParaRPr lang="nb-NO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pPr marL="285750" indent="-285750">
              <a:buFont typeface="Wingdings" charset="2"/>
              <a:buChar char="Ø"/>
            </a:pPr>
            <a:endParaRPr lang="en-US" dirty="0">
              <a:solidFill>
                <a:schemeClr val="tx1"/>
              </a:solidFill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8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CDF properties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0 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0" i="1" smtClean="0">
                        <a:latin typeface="Cambria Math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≤1</m:t>
                    </m:r>
                  </m:oMath>
                </a14:m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ea typeface="Cambria Math" charset="0"/>
                    <a:cs typeface="Cambria Math" charset="0"/>
                  </a:rPr>
                  <a:t>CDF functions are non-decreasing</a:t>
                </a:r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endParaRPr lang="en-US" b="0" dirty="0" smtClean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394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539" y="1867045"/>
            <a:ext cx="11287461" cy="4023360"/>
          </a:xfrm>
        </p:spPr>
        <p:txBody>
          <a:bodyPr>
            <a:normAutofit/>
          </a:bodyPr>
          <a:lstStyle/>
          <a:p>
            <a:r>
              <a:rPr lang="en-US" sz="2600" dirty="0" smtClean="0">
                <a:solidFill>
                  <a:schemeClr val="tx1"/>
                </a:solidFill>
              </a:rPr>
              <a:t>I have two randomly-chosen European friends, one man and one woman each. What is the probability the man is at least 180 cm and the woman is between 163—170 cm? </a:t>
            </a:r>
          </a:p>
          <a:p>
            <a:r>
              <a:rPr lang="en-US" sz="2600" dirty="0" smtClean="0">
                <a:solidFill>
                  <a:schemeClr val="tx1"/>
                </a:solidFill>
                <a:sym typeface="Wingdings"/>
              </a:rPr>
              <a:t> P(man &gt; 180) x P(163 &lt; woman &lt; 170)</a:t>
            </a:r>
            <a:endParaRPr lang="en-US" sz="2600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Men: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175, 53.3</m:t>
                        </m:r>
                      </m:e>
                    </m:d>
                  </m:oMath>
                </a14:m>
                <a:endParaRPr lang="en-US" dirty="0" smtClean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Women: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(162.5, 34.8)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587" t="-39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097280" y="3551593"/>
            <a:ext cx="1174466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### First probability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1 -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(180, 175,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(53.3))</a:t>
            </a:r>
            <a:endParaRPr lang="fi-FI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nb-NO" sz="1600" dirty="0" smtClean="0">
                <a:latin typeface="Monaco" charset="0"/>
                <a:ea typeface="Monaco" charset="0"/>
                <a:cs typeface="Monaco" charset="0"/>
              </a:rPr>
              <a:t>0.2467138</a:t>
            </a:r>
          </a:p>
          <a:p>
            <a:endParaRPr lang="nb-NO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nb-NO" sz="1600" dirty="0" smtClean="0">
                <a:latin typeface="Monaco" charset="0"/>
                <a:ea typeface="Monaco" charset="0"/>
                <a:cs typeface="Monaco" charset="0"/>
              </a:rPr>
              <a:t>&gt; ### Second </a:t>
            </a:r>
            <a:r>
              <a:rPr lang="nb-NO" sz="1600" dirty="0" err="1" smtClean="0"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nb-NO" sz="1600" dirty="0" smtClean="0">
                <a:latin typeface="Monaco" charset="0"/>
                <a:ea typeface="Monaco" charset="0"/>
                <a:cs typeface="Monaco" charset="0"/>
              </a:rPr>
              <a:t>.</a:t>
            </a:r>
            <a:endParaRPr lang="nb-NO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(170, 162.5,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(34.8)) </a:t>
            </a:r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–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(163, 162.5,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(34.8))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0.3644282</a:t>
            </a:r>
            <a:endParaRPr lang="mr-IN" sz="1600" dirty="0">
              <a:latin typeface="Monaco" charset="0"/>
              <a:ea typeface="Monaco" charset="0"/>
              <a:cs typeface="Monaco" charset="0"/>
            </a:endParaRPr>
          </a:p>
          <a:p>
            <a:endParaRPr lang="nb-NO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nb-NO" sz="1600" dirty="0" smtClean="0">
                <a:latin typeface="Monaco" charset="0"/>
                <a:ea typeface="Monaco" charset="0"/>
                <a:cs typeface="Monaco" charset="0"/>
              </a:rPr>
              <a:t>&gt; 0.246713*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0.3644282</a:t>
            </a:r>
          </a:p>
          <a:p>
            <a:r>
              <a:rPr lang="pt-BR" sz="1600" dirty="0" smtClean="0">
                <a:latin typeface="Monaco" charset="0"/>
                <a:ea typeface="Monaco" charset="0"/>
                <a:cs typeface="Monaco" charset="0"/>
              </a:rPr>
              <a:t>  [</a:t>
            </a:r>
            <a:r>
              <a:rPr lang="pt-BR" sz="1600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pt-BR" sz="1600" dirty="0" smtClean="0">
                <a:latin typeface="Monaco" charset="0"/>
                <a:ea typeface="Monaco" charset="0"/>
                <a:cs typeface="Monaco" charset="0"/>
              </a:rPr>
              <a:t>0.08990917</a:t>
            </a:r>
            <a:endParaRPr lang="pt-BR" sz="1600" dirty="0">
              <a:latin typeface="Monaco" charset="0"/>
              <a:ea typeface="Monaco" charset="0"/>
              <a:cs typeface="Monaco" charset="0"/>
            </a:endParaRPr>
          </a:p>
          <a:p>
            <a:endParaRPr lang="mr-IN" sz="1600" dirty="0">
              <a:latin typeface="Monaco" charset="0"/>
              <a:ea typeface="Monaco" charset="0"/>
              <a:cs typeface="Monaco" charset="0"/>
            </a:endParaRPr>
          </a:p>
          <a:p>
            <a:endParaRPr lang="nb-NO" sz="1600" dirty="0">
              <a:latin typeface="Monaco" charset="0"/>
              <a:ea typeface="Monaco" charset="0"/>
              <a:cs typeface="Monaco" charset="0"/>
            </a:endParaRPr>
          </a:p>
          <a:p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solidFill>
                <a:schemeClr val="tx1"/>
              </a:solidFill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80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539" y="1867045"/>
            <a:ext cx="11287461" cy="4023360"/>
          </a:xfrm>
        </p:spPr>
        <p:txBody>
          <a:bodyPr>
            <a:normAutofit/>
          </a:bodyPr>
          <a:lstStyle/>
          <a:p>
            <a:r>
              <a:rPr lang="en-US" sz="2600" dirty="0" smtClean="0">
                <a:solidFill>
                  <a:schemeClr val="tx1"/>
                </a:solidFill>
              </a:rPr>
              <a:t>I have two new randomly-chosen European friends, one man and one woman each. What is the probability the man is 180 cm and the woman is 163 cm? </a:t>
            </a:r>
          </a:p>
          <a:p>
            <a:r>
              <a:rPr lang="en-US" sz="2600" dirty="0" smtClean="0">
                <a:solidFill>
                  <a:schemeClr val="tx1"/>
                </a:solidFill>
                <a:sym typeface="Wingdings"/>
              </a:rPr>
              <a:t> P(man = 180) x P(woman = 163) </a:t>
            </a:r>
          </a:p>
          <a:p>
            <a:r>
              <a:rPr lang="en-US" sz="2600" b="1" dirty="0" smtClean="0">
                <a:solidFill>
                  <a:srgbClr val="C00000"/>
                </a:solidFill>
                <a:sym typeface="Wingdings"/>
              </a:rPr>
              <a:t> 0</a:t>
            </a:r>
            <a:endParaRPr lang="en-US" sz="1800" b="1" dirty="0">
              <a:solidFill>
                <a:srgbClr val="C00000"/>
              </a:solidFill>
              <a:sym typeface="Wingdings"/>
            </a:endParaRPr>
          </a:p>
          <a:p>
            <a:endParaRPr lang="en-US" sz="2600" dirty="0" smtClean="0">
              <a:solidFill>
                <a:schemeClr val="tx1"/>
              </a:solidFill>
              <a:sym typeface="Wingding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Men: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175, 53.3</m:t>
                        </m:r>
                      </m:e>
                    </m:d>
                  </m:oMath>
                </a14:m>
                <a:endParaRPr lang="en-US" dirty="0" smtClean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Women: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(162.5, 34.8)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587" t="-39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975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539" y="1867045"/>
            <a:ext cx="11287461" cy="4023360"/>
          </a:xfrm>
        </p:spPr>
        <p:txBody>
          <a:bodyPr>
            <a:normAutofit/>
          </a:bodyPr>
          <a:lstStyle/>
          <a:p>
            <a:r>
              <a:rPr lang="en-US" sz="2600" dirty="0" smtClean="0">
                <a:solidFill>
                  <a:schemeClr val="tx1"/>
                </a:solidFill>
              </a:rPr>
              <a:t>Assume 50.8% of Europeans are women. If a randomly-chosen person is shorter than </a:t>
            </a:r>
            <a:r>
              <a:rPr lang="en-US" sz="2600" dirty="0" smtClean="0">
                <a:solidFill>
                  <a:schemeClr val="tx1"/>
                </a:solidFill>
              </a:rPr>
              <a:t>155 cm </a:t>
            </a:r>
            <a:r>
              <a:rPr lang="en-US" sz="2600" dirty="0" smtClean="0">
                <a:solidFill>
                  <a:schemeClr val="tx1"/>
                </a:solidFill>
              </a:rPr>
              <a:t>tall, what is the probability the person is a woman?</a:t>
            </a:r>
          </a:p>
          <a:p>
            <a:r>
              <a:rPr lang="en-US" sz="2600" dirty="0" smtClean="0">
                <a:solidFill>
                  <a:schemeClr val="tx1"/>
                </a:solidFill>
                <a:sym typeface="Wingdings"/>
              </a:rPr>
              <a:t> P(woman | &lt; 155) =</a:t>
            </a:r>
          </a:p>
          <a:p>
            <a:endParaRPr lang="en-US" sz="2600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Men: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175, 53.3</m:t>
                        </m:r>
                      </m:e>
                    </m:d>
                  </m:oMath>
                </a14:m>
                <a:endParaRPr lang="en-US" dirty="0" smtClean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Women: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(162.5, 34.8)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587" t="-39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097280" y="4083702"/>
            <a:ext cx="1174466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### </a:t>
            </a:r>
            <a:r>
              <a:rPr lang="en-US" sz="1600" b="1" dirty="0" smtClean="0">
                <a:latin typeface="Monaco" charset="0"/>
                <a:ea typeface="Monaco" charset="0"/>
                <a:cs typeface="Monaco" charset="0"/>
              </a:rPr>
              <a:t>P(&lt;155 | woman)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(155, 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162.5,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(34.8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))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nb-NO" sz="1600" dirty="0" smtClean="0">
                <a:latin typeface="Monaco" charset="0"/>
                <a:ea typeface="Monaco" charset="0"/>
                <a:cs typeface="Monaco" charset="0"/>
              </a:rPr>
              <a:t>0.1017987</a:t>
            </a:r>
          </a:p>
          <a:p>
            <a:endParaRPr lang="mr-IN" sz="1600" dirty="0">
              <a:latin typeface="Monaco" charset="0"/>
              <a:ea typeface="Monaco" charset="0"/>
              <a:cs typeface="Monaco" charset="0"/>
            </a:endParaRPr>
          </a:p>
          <a:p>
            <a:endParaRPr lang="nb-NO" sz="1600" dirty="0">
              <a:latin typeface="Monaco" charset="0"/>
              <a:ea typeface="Monaco" charset="0"/>
              <a:cs typeface="Monaco" charset="0"/>
            </a:endParaRPr>
          </a:p>
          <a:p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solidFill>
                <a:schemeClr val="tx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43399" y="2825058"/>
            <a:ext cx="5580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P(&lt;155 | woman) * P(woman) / P(&lt;155)</a:t>
            </a:r>
            <a:endParaRPr lang="en-US" sz="2600" dirty="0"/>
          </a:p>
        </p:txBody>
      </p:sp>
      <p:sp>
        <p:nvSpPr>
          <p:cNvPr id="8" name="TextBox 7"/>
          <p:cNvSpPr txBox="1"/>
          <p:nvPr/>
        </p:nvSpPr>
        <p:spPr>
          <a:xfrm>
            <a:off x="4952999" y="3447186"/>
            <a:ext cx="10443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0.102</a:t>
            </a:r>
            <a:endParaRPr lang="en-US" sz="2600" dirty="0"/>
          </a:p>
        </p:txBody>
      </p:sp>
      <p:sp>
        <p:nvSpPr>
          <p:cNvPr id="9" name="TextBox 8"/>
          <p:cNvSpPr txBox="1"/>
          <p:nvPr/>
        </p:nvSpPr>
        <p:spPr>
          <a:xfrm>
            <a:off x="7377952" y="3423282"/>
            <a:ext cx="10443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0.508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32128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8" grpId="0"/>
      <p:bldP spid="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the denominator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P(&lt;155) = P(&lt;155 and man) + P(&lt;155 and woman) =</a:t>
            </a:r>
          </a:p>
          <a:p>
            <a:r>
              <a:rPr lang="en-US" dirty="0"/>
              <a:t> </a:t>
            </a:r>
            <a:r>
              <a:rPr lang="en-US" dirty="0" smtClean="0"/>
              <a:t>              P(&lt;155|man)*P(man) + </a:t>
            </a:r>
            <a:r>
              <a:rPr lang="en-US" dirty="0"/>
              <a:t>P(&lt;</a:t>
            </a:r>
            <a:r>
              <a:rPr lang="en-US" dirty="0" smtClean="0"/>
              <a:t>155|woman</a:t>
            </a:r>
            <a:r>
              <a:rPr lang="en-US" dirty="0"/>
              <a:t>)*</a:t>
            </a:r>
            <a:r>
              <a:rPr lang="en-US" dirty="0" smtClean="0"/>
              <a:t>P(woman)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4083702"/>
            <a:ext cx="660788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### </a:t>
            </a:r>
            <a:r>
              <a:rPr lang="en-US" sz="1600" b="1" dirty="0" smtClean="0">
                <a:latin typeface="Monaco" charset="0"/>
                <a:ea typeface="Monaco" charset="0"/>
                <a:cs typeface="Monaco" charset="0"/>
              </a:rPr>
              <a:t>P(&lt;155 | man) 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(155, 175,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(53.3))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0.003076926</a:t>
            </a:r>
          </a:p>
          <a:p>
            <a:endParaRPr lang="mr-IN" sz="1600" dirty="0">
              <a:latin typeface="Monaco" charset="0"/>
              <a:ea typeface="Monaco" charset="0"/>
              <a:cs typeface="Monaco" charset="0"/>
            </a:endParaRPr>
          </a:p>
          <a:p>
            <a:endParaRPr lang="nb-NO" sz="1600" dirty="0">
              <a:latin typeface="Monaco" charset="0"/>
              <a:ea typeface="Monaco" charset="0"/>
              <a:cs typeface="Monaco" charset="0"/>
            </a:endParaRPr>
          </a:p>
          <a:p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solidFill>
                <a:schemeClr val="tx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83858" y="3151352"/>
            <a:ext cx="12729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0.0031</a:t>
            </a:r>
            <a:endParaRPr lang="en-US" sz="2600" dirty="0"/>
          </a:p>
        </p:txBody>
      </p:sp>
      <p:sp>
        <p:nvSpPr>
          <p:cNvPr id="6" name="TextBox 5"/>
          <p:cNvSpPr txBox="1"/>
          <p:nvPr/>
        </p:nvSpPr>
        <p:spPr>
          <a:xfrm>
            <a:off x="5070436" y="3151352"/>
            <a:ext cx="12729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0.492</a:t>
            </a:r>
            <a:endParaRPr lang="en-US" sz="2600" dirty="0"/>
          </a:p>
        </p:txBody>
      </p:sp>
      <p:sp>
        <p:nvSpPr>
          <p:cNvPr id="7" name="TextBox 6"/>
          <p:cNvSpPr txBox="1"/>
          <p:nvPr/>
        </p:nvSpPr>
        <p:spPr>
          <a:xfrm>
            <a:off x="7705163" y="3151352"/>
            <a:ext cx="10443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0.102</a:t>
            </a:r>
            <a:endParaRPr lang="en-US" sz="2600" dirty="0"/>
          </a:p>
        </p:txBody>
      </p:sp>
      <p:sp>
        <p:nvSpPr>
          <p:cNvPr id="8" name="TextBox 7"/>
          <p:cNvSpPr txBox="1"/>
          <p:nvPr/>
        </p:nvSpPr>
        <p:spPr>
          <a:xfrm>
            <a:off x="9882690" y="3151792"/>
            <a:ext cx="12729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0.508</a:t>
            </a:r>
            <a:endParaRPr lang="en-US" sz="2600" dirty="0"/>
          </a:p>
        </p:txBody>
      </p:sp>
      <p:sp>
        <p:nvSpPr>
          <p:cNvPr id="9" name="TextBox 8"/>
          <p:cNvSpPr txBox="1"/>
          <p:nvPr/>
        </p:nvSpPr>
        <p:spPr>
          <a:xfrm>
            <a:off x="10327341" y="3972917"/>
            <a:ext cx="1864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2800" b="1" dirty="0" smtClean="0"/>
              <a:t>= 0.0533</a:t>
            </a:r>
            <a:endParaRPr lang="is-IS" sz="2800" b="1" dirty="0"/>
          </a:p>
        </p:txBody>
      </p:sp>
    </p:spTree>
    <p:extLst>
      <p:ext uri="{BB962C8B-B14F-4D97-AF65-F5344CB8AC3E}">
        <p14:creationId xmlns:p14="http://schemas.microsoft.com/office/powerpoint/2010/main" val="138503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539" y="1867045"/>
            <a:ext cx="11287461" cy="4023360"/>
          </a:xfrm>
        </p:spPr>
        <p:txBody>
          <a:bodyPr>
            <a:normAutofit/>
          </a:bodyPr>
          <a:lstStyle/>
          <a:p>
            <a:r>
              <a:rPr lang="en-US" sz="2600" dirty="0" smtClean="0">
                <a:solidFill>
                  <a:schemeClr val="tx1"/>
                </a:solidFill>
              </a:rPr>
              <a:t>Assume 50.8% of Europeans are women. If a randomly-chosen person is shorter than 155 cm, what is the probability the person is a woman?</a:t>
            </a:r>
          </a:p>
          <a:p>
            <a:r>
              <a:rPr lang="en-US" sz="2600" dirty="0" smtClean="0">
                <a:solidFill>
                  <a:schemeClr val="tx1"/>
                </a:solidFill>
                <a:sym typeface="Wingdings"/>
              </a:rPr>
              <a:t> P(woman | &lt; 155) =</a:t>
            </a:r>
          </a:p>
          <a:p>
            <a:endParaRPr lang="en-US" sz="2600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Men: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175, 53.3</m:t>
                        </m:r>
                      </m:e>
                    </m:d>
                  </m:oMath>
                </a14:m>
                <a:endParaRPr lang="en-US" dirty="0" smtClean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Women: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(162.5, 34.8)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587" t="-39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343399" y="2825058"/>
            <a:ext cx="5580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P(&lt;155 | woman) * P(woman) / P(&lt;155)</a:t>
            </a:r>
            <a:endParaRPr lang="en-US" sz="2600" dirty="0"/>
          </a:p>
        </p:txBody>
      </p:sp>
      <p:sp>
        <p:nvSpPr>
          <p:cNvPr id="8" name="TextBox 7"/>
          <p:cNvSpPr txBox="1"/>
          <p:nvPr/>
        </p:nvSpPr>
        <p:spPr>
          <a:xfrm>
            <a:off x="4952999" y="3447186"/>
            <a:ext cx="10443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0.102</a:t>
            </a:r>
            <a:endParaRPr lang="en-US" sz="2600" dirty="0"/>
          </a:p>
        </p:txBody>
      </p:sp>
      <p:sp>
        <p:nvSpPr>
          <p:cNvPr id="9" name="TextBox 8"/>
          <p:cNvSpPr txBox="1"/>
          <p:nvPr/>
        </p:nvSpPr>
        <p:spPr>
          <a:xfrm>
            <a:off x="7377952" y="3423282"/>
            <a:ext cx="10443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0.508</a:t>
            </a:r>
            <a:endParaRPr lang="en-US" sz="2600" dirty="0"/>
          </a:p>
        </p:txBody>
      </p:sp>
      <p:sp>
        <p:nvSpPr>
          <p:cNvPr id="10" name="TextBox 9"/>
          <p:cNvSpPr txBox="1"/>
          <p:nvPr/>
        </p:nvSpPr>
        <p:spPr>
          <a:xfrm>
            <a:off x="8879540" y="3423282"/>
            <a:ext cx="11663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0.533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1393115" y="4409400"/>
            <a:ext cx="14711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C00000"/>
                </a:solidFill>
                <a:sym typeface="Wingdings"/>
              </a:rPr>
              <a:t>= 0.972 </a:t>
            </a:r>
            <a:endParaRPr lang="en-US" sz="2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12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2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inference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9" r="35842" b="19776"/>
          <a:stretch/>
        </p:blipFill>
        <p:spPr>
          <a:xfrm>
            <a:off x="2339789" y="1737360"/>
            <a:ext cx="6804211" cy="460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main flavors of statistical inference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373061" cy="4023360"/>
          </a:xfrm>
        </p:spPr>
        <p:txBody>
          <a:bodyPr>
            <a:normAutofit/>
          </a:bodyPr>
          <a:lstStyle/>
          <a:p>
            <a:r>
              <a:rPr lang="en-US" dirty="0"/>
              <a:t>Estimation</a:t>
            </a:r>
          </a:p>
          <a:p>
            <a:pPr lvl="1"/>
            <a:r>
              <a:rPr lang="en-US" dirty="0"/>
              <a:t>Estimate a population parameter from sample data</a:t>
            </a:r>
          </a:p>
          <a:p>
            <a:pPr lvl="1"/>
            <a:r>
              <a:rPr lang="en-US" dirty="0"/>
              <a:t>Point estimates: What is the population mean?</a:t>
            </a:r>
          </a:p>
          <a:p>
            <a:pPr lvl="1"/>
            <a:r>
              <a:rPr lang="en-US" dirty="0"/>
              <a:t>Interval estimates: In what range of values is the population mean likely to fall?</a:t>
            </a:r>
          </a:p>
          <a:p>
            <a:r>
              <a:rPr lang="en-US" dirty="0" smtClean="0"/>
              <a:t>Hypothesis testing</a:t>
            </a:r>
          </a:p>
          <a:p>
            <a:pPr lvl="1"/>
            <a:r>
              <a:rPr lang="en-US" dirty="0" smtClean="0"/>
              <a:t>Test whether the value of a population parameter is equal to some specific value</a:t>
            </a:r>
          </a:p>
          <a:p>
            <a:pPr lvl="1"/>
            <a:r>
              <a:rPr lang="en-US" dirty="0" smtClean="0"/>
              <a:t>Is there evidence that my sample differs from some underlying population?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9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sampling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probability distribution of values for an estimate that we obtain under sampling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66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Obtaining a sampling distribution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255" y="2073568"/>
            <a:ext cx="4108263" cy="3744240"/>
          </a:xfrm>
        </p:spPr>
      </p:pic>
      <p:sp>
        <p:nvSpPr>
          <p:cNvPr id="6" name="TextBox 5"/>
          <p:cNvSpPr txBox="1"/>
          <p:nvPr/>
        </p:nvSpPr>
        <p:spPr>
          <a:xfrm>
            <a:off x="1608268" y="2073568"/>
            <a:ext cx="466612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genes &lt;-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read.csv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("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genes.csv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")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&gt; head(genes)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 nucleotides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1        3785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2        7416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3        2135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4        7682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5        5766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6       </a:t>
            </a:r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11079</a:t>
            </a:r>
          </a:p>
          <a:p>
            <a:endParaRPr lang="is-IS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&gt; mean(genes$nucleotides)</a:t>
            </a:r>
          </a:p>
          <a:p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[1] 2761.039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&gt; sd(genes$nucleotides)</a:t>
            </a:r>
          </a:p>
          <a:p>
            <a:pPr marL="574675" indent="-561975"/>
            <a:r>
              <a:rPr lang="pt-BR" sz="1600" dirty="0">
                <a:latin typeface="Monaco" charset="0"/>
                <a:ea typeface="Monaco" charset="0"/>
                <a:cs typeface="Monaco" charset="0"/>
              </a:rPr>
              <a:t>[1] </a:t>
            </a:r>
            <a:r>
              <a:rPr lang="pt-BR" sz="1600" dirty="0" smtClean="0">
                <a:latin typeface="Monaco" charset="0"/>
                <a:ea typeface="Monaco" charset="0"/>
                <a:cs typeface="Monaco" charset="0"/>
              </a:rPr>
              <a:t>2037.645</a:t>
            </a:r>
            <a:endParaRPr lang="pt-BR" sz="16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74397" y="5664065"/>
            <a:ext cx="6285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&gt; ggplot(genes, aes(x=nucleotides)) +    geom_histogram(fill="white", color="black")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0514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PMF vs CDF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PMF: What is the probability of event X?</a:t>
            </a:r>
          </a:p>
          <a:p>
            <a:r>
              <a:rPr lang="en-US" dirty="0" smtClean="0"/>
              <a:t>CDF: What is the sum of probabilities for all events ≤ X?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93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Obtaining a sampling distribution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0155" y="2038627"/>
            <a:ext cx="84232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### the function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sample_n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draws a random sample of rows</a:t>
            </a: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small.sample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&lt;- genes %&gt;%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sample_n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(25) 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mean(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small.sample$nucleotides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   [</a:t>
            </a:r>
            <a:r>
              <a:rPr lang="pt-BR" dirty="0">
                <a:latin typeface="Monaco" charset="0"/>
                <a:ea typeface="Monaco" charset="0"/>
                <a:cs typeface="Monaco" charset="0"/>
              </a:rPr>
              <a:t>1] 2151.8</a:t>
            </a: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(x = nucleotides)) +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geom_histogram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() +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geom_vline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xintercept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=2151.8, color="blue") + </a:t>
            </a:r>
          </a:p>
          <a:p>
            <a:r>
              <a:rPr lang="en-US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geom_vline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xintercept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</a:t>
            </a:r>
            <a:r>
              <a:rPr lang="mr-IN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 2761.039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color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="red") </a:t>
            </a:r>
            <a:endParaRPr lang="en-US" dirty="0">
              <a:solidFill>
                <a:schemeClr val="accent6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129" y="3469788"/>
            <a:ext cx="3842124" cy="2830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0265" y="5432612"/>
            <a:ext cx="42223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geom_vline</a:t>
            </a:r>
            <a:r>
              <a:rPr lang="en-US" sz="16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xintercept</a:t>
            </a:r>
            <a:r>
              <a:rPr lang="en-US" sz="16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</a:t>
            </a:r>
            <a:r>
              <a:rPr lang="mr-IN" sz="16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…</a:t>
            </a:r>
            <a:r>
              <a:rPr lang="en-US" sz="16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1600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geom_hline</a:t>
            </a:r>
            <a:r>
              <a:rPr lang="en-US" sz="16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xintercept</a:t>
            </a:r>
            <a:r>
              <a:rPr lang="en-US" sz="1600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</a:t>
            </a:r>
            <a:r>
              <a:rPr lang="mr-IN" sz="1600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…</a:t>
            </a:r>
            <a:r>
              <a:rPr lang="en-US" sz="1600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1600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geom_abline</a:t>
            </a:r>
            <a:r>
              <a:rPr lang="en-US" sz="16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(intercept</a:t>
            </a:r>
            <a:r>
              <a:rPr lang="en-US" sz="1600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</a:t>
            </a:r>
            <a:r>
              <a:rPr lang="mr-IN" sz="16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…</a:t>
            </a:r>
            <a:r>
              <a:rPr lang="en-US" sz="16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, slope=</a:t>
            </a:r>
            <a:r>
              <a:rPr lang="mr-IN" sz="16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…</a:t>
            </a:r>
            <a:r>
              <a:rPr lang="en-US" sz="16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)</a:t>
            </a:r>
            <a:endParaRPr lang="en-US" sz="1600" dirty="0">
              <a:solidFill>
                <a:schemeClr val="accent6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sz="1600" dirty="0">
              <a:solidFill>
                <a:schemeClr val="accent6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10" name="Right Brace 9"/>
          <p:cNvSpPr/>
          <p:nvPr/>
        </p:nvSpPr>
        <p:spPr>
          <a:xfrm>
            <a:off x="6212541" y="2549956"/>
            <a:ext cx="492161" cy="919832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704702" y="2686706"/>
                <a:ext cx="37786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chemeClr val="accent1"/>
                    </a:solidFill>
                  </a:rPr>
                  <a:t>The sample mean for a random sample of N=25 is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1600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1600" b="1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1600" b="1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𝟐𝟏𝟓𝟏</m:t>
                    </m:r>
                    <m:r>
                      <a:rPr lang="en-US" sz="1600" b="1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.</m:t>
                    </m:r>
                    <m:r>
                      <a:rPr lang="en-US" sz="1600" b="1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𝟖</m:t>
                    </m:r>
                  </m:oMath>
                </a14:m>
                <a:endParaRPr lang="en-US" sz="16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702" y="2686706"/>
                <a:ext cx="3778624" cy="584775"/>
              </a:xfrm>
              <a:prstGeom prst="rect">
                <a:avLst/>
              </a:prstGeom>
              <a:blipFill rotWithShape="0">
                <a:blip r:embed="rId4"/>
                <a:stretch>
                  <a:fillRect l="-968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913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Obtaining a sampling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imagine we draw </a:t>
            </a:r>
            <a:r>
              <a:rPr lang="en-US" b="1" dirty="0" smtClean="0"/>
              <a:t>20 </a:t>
            </a:r>
            <a:r>
              <a:rPr lang="en-US" dirty="0" smtClean="0"/>
              <a:t>samples of N=25 and compute each of their means: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79" y="3068619"/>
            <a:ext cx="71995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head(n20.means)</a:t>
            </a:r>
            <a:endParaRPr lang="is-IS" sz="1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  sample.mean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1     2584.84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2     2574.12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3     2382.64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4     3143.68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5     2252.56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6     </a:t>
            </a:r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2368.44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37961" y="2590913"/>
            <a:ext cx="351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Sampling distribution of the mean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333" y="3017252"/>
            <a:ext cx="4530650" cy="333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Quantifying the sampling distribution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 smtClean="0"/>
                  <a:t>The standard error</a:t>
                </a:r>
                <a:r>
                  <a:rPr lang="en-US" dirty="0" smtClean="0"/>
                  <a:t> is the standard deviation of the estimate of the sampling distribution</a:t>
                </a:r>
              </a:p>
              <a:p>
                <a:pPr lvl="1"/>
                <a:r>
                  <a:rPr lang="en-US" b="0" dirty="0" smtClean="0"/>
                  <a:t>Standard error of the mean: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  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𝑆𝐸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dirty="0" smtClean="0"/>
              </a:p>
              <a:p>
                <a:pPr lvl="1"/>
                <a:r>
                  <a:rPr lang="en-US" dirty="0"/>
                  <a:t>SE is </a:t>
                </a:r>
                <a:r>
                  <a:rPr lang="en-US" b="1" dirty="0"/>
                  <a:t>not </a:t>
                </a:r>
                <a:r>
                  <a:rPr lang="en-US" dirty="0"/>
                  <a:t>the standard deviation of a </a:t>
                </a:r>
                <a:r>
                  <a:rPr lang="en-US" dirty="0" smtClean="0"/>
                  <a:t>sample</a:t>
                </a:r>
              </a:p>
              <a:p>
                <a:pPr lvl="1"/>
                <a:r>
                  <a:rPr lang="en-US" dirty="0" smtClean="0"/>
                  <a:t>Here</a:t>
                </a:r>
                <a:r>
                  <a:rPr lang="en-US" dirty="0" smtClean="0"/>
                  <a:t>, n represents the </a:t>
                </a:r>
                <a:r>
                  <a:rPr lang="en-US" u="sng" dirty="0" smtClean="0"/>
                  <a:t>number of samples</a:t>
                </a:r>
                <a:r>
                  <a:rPr lang="en-US" dirty="0" smtClean="0"/>
                  <a:t> (</a:t>
                </a:r>
                <a:r>
                  <a:rPr lang="en-US" b="1" dirty="0" smtClean="0"/>
                  <a:t>not</a:t>
                </a:r>
                <a:r>
                  <a:rPr lang="en-US" dirty="0" smtClean="0"/>
                  <a:t> the sample size)</a:t>
                </a:r>
                <a:endParaRPr lang="en-US" u="sng" dirty="0" smtClean="0"/>
              </a:p>
              <a:p>
                <a:r>
                  <a:rPr lang="en-US" dirty="0" smtClean="0"/>
                  <a:t>It </a:t>
                </a:r>
                <a:r>
                  <a:rPr lang="en-US" dirty="0" smtClean="0"/>
                  <a:t>also quantifies the </a:t>
                </a:r>
                <a:r>
                  <a:rPr lang="en-US" b="1" dirty="0" smtClean="0"/>
                  <a:t>precision of our estimate</a:t>
                </a:r>
                <a:r>
                  <a:rPr lang="en-US" dirty="0" smtClean="0"/>
                  <a:t>, i.e. how far from the population parameter we are 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1970" r="-2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875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the standard error of the mean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66220" y="2167176"/>
            <a:ext cx="50614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&gt; head(n20.means)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  sample.mean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1     2584.84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2     2574.12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3     2382.64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4     3143.68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5     2252.56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6     2368.44</a:t>
            </a:r>
          </a:p>
          <a:p>
            <a:endParaRPr lang="is-I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&gt; sd(n20.means$sample.mean) / sqrt(</a:t>
            </a:r>
            <a:r>
              <a:rPr lang="is-IS" sz="1600" b="1" dirty="0" smtClean="0">
                <a:latin typeface="Monaco" charset="0"/>
                <a:ea typeface="Monaco" charset="0"/>
                <a:cs typeface="Monaco" charset="0"/>
              </a:rPr>
              <a:t>20)</a:t>
            </a:r>
            <a:endParaRPr lang="is-IS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sk-SK" sz="1600" dirty="0">
                <a:latin typeface="Monaco" charset="0"/>
                <a:ea typeface="Monaco" charset="0"/>
                <a:cs typeface="Monaco" charset="0"/>
              </a:rPr>
              <a:t> </a:t>
            </a:r>
            <a:r>
              <a:rPr lang="sk-SK" sz="1600" dirty="0" smtClean="0">
                <a:latin typeface="Monaco" charset="0"/>
                <a:ea typeface="Monaco" charset="0"/>
                <a:cs typeface="Monaco" charset="0"/>
              </a:rPr>
              <a:t>  [1] </a:t>
            </a:r>
            <a:r>
              <a:rPr lang="hr-HR" sz="1600" dirty="0">
                <a:latin typeface="Monaco" charset="0"/>
                <a:ea typeface="Monaco" charset="0"/>
                <a:cs typeface="Monaco" charset="0"/>
              </a:rPr>
              <a:t>93.11888</a:t>
            </a:r>
          </a:p>
          <a:p>
            <a:endParaRPr lang="is-IS" sz="1600" dirty="0" smtClean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305" y="2641109"/>
            <a:ext cx="4530650" cy="33378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61443" y="2167176"/>
            <a:ext cx="351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Sampling distribution of the mean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06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Several sampling distributions comprised of N samples, each of n=25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35" y="3176594"/>
            <a:ext cx="2508250" cy="228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532" y="3176594"/>
            <a:ext cx="2508250" cy="228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676" y="3176594"/>
            <a:ext cx="2508250" cy="228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926" y="3176594"/>
            <a:ext cx="2508250" cy="2286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750" y="3176594"/>
            <a:ext cx="2508250" cy="2286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25548" y="2581835"/>
            <a:ext cx="80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N=20</a:t>
            </a:r>
            <a:endParaRPr 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471245" y="2581835"/>
            <a:ext cx="80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N=50</a:t>
            </a:r>
            <a:endParaRPr lang="en-US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854389" y="2581835"/>
            <a:ext cx="1043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N=100</a:t>
            </a:r>
            <a:endParaRPr lang="en-US" sz="2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362639" y="2581835"/>
            <a:ext cx="1023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N=1000</a:t>
            </a:r>
            <a:endParaRPr lang="en-US" sz="2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0534463" y="2581835"/>
            <a:ext cx="1231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N=10000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0090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error decreases as N increases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35" y="3176594"/>
            <a:ext cx="2508250" cy="228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532" y="3176594"/>
            <a:ext cx="2508250" cy="228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926" y="3176594"/>
            <a:ext cx="2508250" cy="2286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750" y="3176594"/>
            <a:ext cx="2508250" cy="2286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25548" y="2581835"/>
            <a:ext cx="80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N=20</a:t>
            </a:r>
            <a:endParaRPr 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471245" y="2581835"/>
            <a:ext cx="80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N=50</a:t>
            </a:r>
            <a:endParaRPr lang="en-US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854389" y="2581835"/>
            <a:ext cx="1043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N=100</a:t>
            </a:r>
            <a:endParaRPr lang="en-US" sz="2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362639" y="2581835"/>
            <a:ext cx="1023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N=1000</a:t>
            </a:r>
            <a:endParaRPr lang="en-US" sz="2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0534463" y="2581835"/>
            <a:ext cx="1231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N=10000</a:t>
            </a:r>
            <a:endParaRPr lang="en-US" sz="2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812179" y="5462594"/>
            <a:ext cx="1233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SE = 93.1</a:t>
            </a:r>
            <a:endParaRPr lang="en-US" sz="2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257877" y="5462594"/>
            <a:ext cx="1233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SE = 58.1</a:t>
            </a:r>
            <a:endParaRPr 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903397" y="5457188"/>
            <a:ext cx="1233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SE = 37.9</a:t>
            </a:r>
            <a:endParaRPr lang="en-US" sz="2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8523926" y="5457188"/>
            <a:ext cx="1233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SE = 13.3</a:t>
            </a:r>
            <a:endParaRPr lang="en-US" sz="20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0620654" y="5457188"/>
            <a:ext cx="1233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SE = 4.02</a:t>
            </a:r>
            <a:endParaRPr lang="en-US" sz="2000" b="1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578" y="3171188"/>
            <a:ext cx="25082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5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9794838" cy="1450757"/>
          </a:xfrm>
        </p:spPr>
        <p:txBody>
          <a:bodyPr>
            <a:noAutofit/>
          </a:bodyPr>
          <a:lstStyle/>
          <a:p>
            <a:r>
              <a:rPr lang="en-US" sz="3800" dirty="0" smtClean="0"/>
              <a:t>Therefore, mean of sampling distribution approaches population mean</a:t>
            </a:r>
            <a:r>
              <a:rPr lang="nb-NO" sz="3800" dirty="0" smtClean="0"/>
              <a:t> </a:t>
            </a:r>
            <a:r>
              <a:rPr lang="nb-NO" sz="3800" dirty="0" smtClean="0">
                <a:solidFill>
                  <a:srgbClr val="C00000"/>
                </a:solidFill>
              </a:rPr>
              <a:t>2761.039</a:t>
            </a:r>
            <a:r>
              <a:rPr lang="en-US" sz="3800" dirty="0" smtClean="0">
                <a:solidFill>
                  <a:srgbClr val="C00000"/>
                </a:solidFill>
              </a:rPr>
              <a:t> </a:t>
            </a:r>
            <a:endParaRPr lang="en-US" sz="3800" dirty="0">
              <a:solidFill>
                <a:srgbClr val="C0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35" y="3176594"/>
            <a:ext cx="2508250" cy="228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532" y="3176594"/>
            <a:ext cx="2508250" cy="228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926" y="3176594"/>
            <a:ext cx="2508250" cy="2286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750" y="3176594"/>
            <a:ext cx="2508250" cy="2286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25548" y="2581835"/>
            <a:ext cx="80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N=20</a:t>
            </a:r>
            <a:endParaRPr 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471245" y="2581835"/>
            <a:ext cx="80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N=50</a:t>
            </a:r>
            <a:endParaRPr lang="en-US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854389" y="2581835"/>
            <a:ext cx="1043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N=100</a:t>
            </a:r>
            <a:endParaRPr lang="en-US" sz="2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362639" y="2581835"/>
            <a:ext cx="1023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N=1000</a:t>
            </a:r>
            <a:endParaRPr lang="en-US" sz="2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0534463" y="2581835"/>
            <a:ext cx="1231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N=10000</a:t>
            </a:r>
            <a:endParaRPr lang="en-US" sz="2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812179" y="5462594"/>
            <a:ext cx="1233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SE = 93.1</a:t>
            </a:r>
            <a:endParaRPr lang="en-US" sz="2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257877" y="5462594"/>
            <a:ext cx="1233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SE = 58.1</a:t>
            </a:r>
            <a:endParaRPr 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903397" y="5457188"/>
            <a:ext cx="1233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SE = 37.9</a:t>
            </a:r>
            <a:endParaRPr lang="en-US" sz="2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8523926" y="5457188"/>
            <a:ext cx="1233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SE = 13.3</a:t>
            </a:r>
            <a:endParaRPr lang="en-US" sz="20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0620654" y="5457188"/>
            <a:ext cx="1233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SE = 4.02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49346" y="5865125"/>
                <a:ext cx="15932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000" b="1" i="1" dirty="0" smtClean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2000" b="1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b="1" dirty="0" smtClean="0"/>
                  <a:t>= 2780.89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46" y="5865125"/>
                <a:ext cx="1593239" cy="400110"/>
              </a:xfrm>
              <a:prstGeom prst="rect">
                <a:avLst/>
              </a:prstGeom>
              <a:blipFill rotWithShape="0">
                <a:blip r:embed="rId7"/>
                <a:stretch>
                  <a:fillRect t="-98485" b="-1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078036" y="5865125"/>
                <a:ext cx="15932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000" b="1" i="1" dirty="0" smtClean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2000" b="1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b="1" dirty="0" smtClean="0"/>
                  <a:t>= 2753.91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036" y="5865125"/>
                <a:ext cx="1593239" cy="400110"/>
              </a:xfrm>
              <a:prstGeom prst="rect">
                <a:avLst/>
              </a:prstGeom>
              <a:blipFill rotWithShape="0">
                <a:blip r:embed="rId8"/>
                <a:stretch>
                  <a:fillRect t="-98485" b="-1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672299" y="5865125"/>
                <a:ext cx="15932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000" b="1" i="1" dirty="0" smtClean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2000" b="1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b="1" dirty="0" smtClean="0"/>
                  <a:t>= 2781.51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299" y="5865125"/>
                <a:ext cx="1593239" cy="400110"/>
              </a:xfrm>
              <a:prstGeom prst="rect">
                <a:avLst/>
              </a:prstGeom>
              <a:blipFill rotWithShape="0">
                <a:blip r:embed="rId9"/>
                <a:stretch>
                  <a:fillRect t="-98485" b="-1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8344085" y="5865125"/>
                <a:ext cx="15932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000" b="1" i="1" dirty="0" smtClean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2000" b="1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b="1" dirty="0" smtClean="0"/>
                  <a:t>= 2777.02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4085" y="5865125"/>
                <a:ext cx="1593239" cy="400110"/>
              </a:xfrm>
              <a:prstGeom prst="rect">
                <a:avLst/>
              </a:prstGeom>
              <a:blipFill rotWithShape="0">
                <a:blip r:embed="rId10"/>
                <a:stretch>
                  <a:fillRect t="-98485" b="-1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0440813" y="5857298"/>
                <a:ext cx="15932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000" b="1" i="1" dirty="0" smtClean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2000" b="1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b="1" dirty="0" smtClean="0"/>
                  <a:t>= 2763.82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813" y="5857298"/>
                <a:ext cx="1593239" cy="400110"/>
              </a:xfrm>
              <a:prstGeom prst="rect">
                <a:avLst/>
              </a:prstGeom>
              <a:blipFill rotWithShape="0">
                <a:blip r:embed="rId11"/>
                <a:stretch>
                  <a:fillRect t="-100000" b="-1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578" y="3171188"/>
            <a:ext cx="25082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5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Central Limit Theorem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sample size increases, </a:t>
            </a:r>
            <a:r>
              <a:rPr lang="en-US" b="1" dirty="0" smtClean="0"/>
              <a:t>the sampling distribution of the mean</a:t>
            </a:r>
            <a:r>
              <a:rPr lang="en-US" dirty="0" smtClean="0"/>
              <a:t> will be approximately </a:t>
            </a:r>
            <a:r>
              <a:rPr lang="en-US" b="1" dirty="0" smtClean="0"/>
              <a:t>normal </a:t>
            </a:r>
            <a:r>
              <a:rPr lang="en-US" dirty="0" smtClean="0"/>
              <a:t>regardless of true population distribution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332" y="3579656"/>
            <a:ext cx="3085329" cy="2811945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907" y="3471282"/>
            <a:ext cx="3085329" cy="28119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87254" y="3542053"/>
            <a:ext cx="255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Population distribution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850973" y="3608491"/>
            <a:ext cx="293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N=1e4 </a:t>
            </a:r>
            <a:r>
              <a:rPr lang="en-US" b="1" smtClean="0"/>
              <a:t>sampling distribution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3434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An </a:t>
            </a:r>
            <a:r>
              <a:rPr lang="en-US" b="1" dirty="0"/>
              <a:t>estimator </a:t>
            </a:r>
            <a:r>
              <a:rPr lang="en-US" dirty="0"/>
              <a:t>is a statistic </a:t>
            </a:r>
            <a:r>
              <a:rPr lang="en-US" dirty="0" smtClean="0"/>
              <a:t>(~formula) for </a:t>
            </a:r>
            <a:r>
              <a:rPr lang="en-US" dirty="0"/>
              <a:t>estimating a </a:t>
            </a:r>
            <a:r>
              <a:rPr lang="en-US" dirty="0" smtClean="0"/>
              <a:t>parameter</a:t>
            </a:r>
            <a:endParaRPr lang="en-US" dirty="0"/>
          </a:p>
          <a:p>
            <a:r>
              <a:rPr lang="en-US" dirty="0" smtClean="0"/>
              <a:t>A good estimator is </a:t>
            </a:r>
            <a:r>
              <a:rPr lang="en-US" b="1" dirty="0" smtClean="0"/>
              <a:t>unbiased</a:t>
            </a:r>
          </a:p>
          <a:p>
            <a:pPr lvl="1"/>
            <a:r>
              <a:rPr lang="en-US" dirty="0" smtClean="0"/>
              <a:t>The expected value (expectation) of the estimator should equal the parameter being estimated</a:t>
            </a:r>
            <a:endParaRPr lang="en-US" b="1" dirty="0" smtClean="0"/>
          </a:p>
          <a:p>
            <a:pPr lvl="1"/>
            <a:r>
              <a:rPr lang="en-US" dirty="0" smtClean="0"/>
              <a:t>Mean of the sampling distribution of the statistic should equal the parameter being estimated </a:t>
            </a:r>
          </a:p>
          <a:p>
            <a:r>
              <a:rPr lang="en-US" dirty="0" smtClean="0"/>
              <a:t>A good estimator is </a:t>
            </a:r>
            <a:r>
              <a:rPr lang="en-US" b="1" dirty="0" smtClean="0"/>
              <a:t>consistent</a:t>
            </a:r>
            <a:endParaRPr lang="en-US" dirty="0" smtClean="0"/>
          </a:p>
          <a:p>
            <a:pPr lvl="1"/>
            <a:r>
              <a:rPr lang="en-US" dirty="0"/>
              <a:t>I</a:t>
            </a:r>
            <a:r>
              <a:rPr lang="en-US" dirty="0" smtClean="0"/>
              <a:t>ncreasing </a:t>
            </a:r>
            <a:r>
              <a:rPr lang="en-US" dirty="0"/>
              <a:t>the sample size produces an estimate with smaller </a:t>
            </a:r>
            <a:r>
              <a:rPr lang="en-US" dirty="0" smtClean="0"/>
              <a:t>SE</a:t>
            </a:r>
            <a:r>
              <a:rPr lang="en-US" dirty="0"/>
              <a:t> </a:t>
            </a:r>
            <a:endParaRPr lang="en-US" dirty="0" smtClean="0"/>
          </a:p>
          <a:p>
            <a:r>
              <a:rPr lang="en-US" dirty="0" smtClean="0"/>
              <a:t>A good estimator is </a:t>
            </a:r>
            <a:r>
              <a:rPr lang="en-US" b="1" dirty="0" smtClean="0"/>
              <a:t>efficient</a:t>
            </a:r>
            <a:endParaRPr lang="en-US" dirty="0" smtClean="0"/>
          </a:p>
          <a:p>
            <a:pPr lvl="1"/>
            <a:r>
              <a:rPr lang="en-US" dirty="0" smtClean="0"/>
              <a:t>Has the smallest SE among any estimator you could have chosen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771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estimation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If </a:t>
                </a:r>
                <a:r>
                  <a:rPr lang="en-US" i="1" dirty="0" smtClean="0"/>
                  <a:t>X </a:t>
                </a:r>
                <a:r>
                  <a:rPr lang="en-US" dirty="0" smtClean="0"/>
                  <a:t>is a </a:t>
                </a:r>
                <a:r>
                  <a:rPr lang="en-US" dirty="0"/>
                  <a:t>binomial random variable with parameters </a:t>
                </a:r>
                <a:r>
                  <a:rPr lang="en-US" i="1" dirty="0"/>
                  <a:t>n </a:t>
                </a:r>
                <a:r>
                  <a:rPr lang="en-US" dirty="0"/>
                  <a:t>and </a:t>
                </a:r>
                <a:r>
                  <a:rPr lang="en-US" i="1" dirty="0" smtClean="0"/>
                  <a:t>p</a:t>
                </a:r>
                <a:r>
                  <a:rPr lang="mr-IN" dirty="0" smtClean="0"/>
                  <a:t>…</a:t>
                </a:r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𝑆𝐸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radPr>
                      <m:deg/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  <m:r>
                          <a:rPr lang="en-US" b="0" i="1" smtClean="0">
                            <a:latin typeface="Cambria Math" charset="0"/>
                          </a:rPr>
                          <m:t>(1−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rad>
                  </m:oMath>
                </a14:m>
                <a:endParaRPr lang="en-US" dirty="0" smtClean="0"/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If </a:t>
                </a:r>
                <a:r>
                  <a:rPr lang="en-US" i="1" dirty="0"/>
                  <a:t>X </a:t>
                </a:r>
                <a:r>
                  <a:rPr lang="en-US" dirty="0" smtClean="0"/>
                  <a:t>is a continuous </a:t>
                </a:r>
                <a:r>
                  <a:rPr lang="en-US" dirty="0" err="1" smtClean="0"/>
                  <a:t>r.v</a:t>
                </a:r>
                <a:r>
                  <a:rPr lang="en-US" dirty="0" smtClean="0"/>
                  <a:t>. distributed with a mean</a:t>
                </a:r>
                <a:r>
                  <a:rPr lang="en-US" dirty="0" smtClean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…</m:t>
                    </m:r>
                  </m:oMath>
                </a14:m>
                <a:endParaRPr lang="en-US" i="1" dirty="0" smtClean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is-I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latin typeface="Cambria Math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mr-IN" dirty="0"/>
                  <a:t/>
                </a:r>
                <a:br>
                  <a:rPr lang="mr-IN" dirty="0"/>
                </a:br>
                <a:endParaRPr lang="mr-IN" dirty="0"/>
              </a:p>
              <a:p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394" t="-1818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0683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 and spread of random variables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</a:t>
                </a:r>
                <a:r>
                  <a:rPr lang="en-US" b="1" dirty="0" smtClean="0"/>
                  <a:t>expectation</a:t>
                </a:r>
                <a:r>
                  <a:rPr lang="en-US" dirty="0" smtClean="0"/>
                  <a:t> of a </a:t>
                </a:r>
                <a:r>
                  <a:rPr lang="en-US" dirty="0" err="1" smtClean="0"/>
                  <a:t>r.v</a:t>
                </a:r>
                <a:r>
                  <a:rPr lang="en-US" dirty="0" smtClean="0"/>
                  <a:t>. is the probability-weighted average of all possible values (i.e., mean)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𝔼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800" dirty="0" smtClean="0"/>
              </a:p>
              <a:p>
                <a:pPr lvl="1"/>
                <a:endParaRPr lang="en-US" sz="2800" dirty="0"/>
              </a:p>
              <a:p>
                <a:r>
                  <a:rPr lang="en-US" sz="3600" dirty="0"/>
                  <a:t>The </a:t>
                </a:r>
                <a:r>
                  <a:rPr lang="en-US" sz="3600" b="1" dirty="0" smtClean="0"/>
                  <a:t>variance </a:t>
                </a:r>
                <a:r>
                  <a:rPr lang="en-US" sz="3600" dirty="0" smtClean="0"/>
                  <a:t>of </a:t>
                </a:r>
                <a:r>
                  <a:rPr lang="en-US" sz="3600" dirty="0"/>
                  <a:t>a </a:t>
                </a:r>
                <a:r>
                  <a:rPr lang="en-US" sz="3600" dirty="0" err="1"/>
                  <a:t>r.v</a:t>
                </a:r>
                <a:r>
                  <a:rPr lang="en-US" sz="3600" dirty="0"/>
                  <a:t>. is </a:t>
                </a:r>
                <a:r>
                  <a:rPr lang="en-US" sz="3600" dirty="0" smtClean="0"/>
                  <a:t>defined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𝑉𝑎𝑟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𝔼</m:t>
                    </m:r>
                    <m:sSup>
                      <m:sSupPr>
                        <m:ctrlP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d>
                          <m:dPr>
                            <m:ctrlP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− </m:t>
                            </m:r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</m:d>
                      </m:e>
                      <m:sup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]=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Sup>
                          <m:sSubSupPr>
                            <m:ctrlP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bSup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  <m: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] −</m:t>
                    </m:r>
                    <m:sSup>
                      <m:sSupPr>
                        <m:ctrl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 smtClean="0"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𝑉𝑎𝑟</m:t>
                    </m:r>
                    <m:d>
                      <m:dPr>
                        <m:ctrl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𝔼</m:t>
                    </m:r>
                    <m:sSup>
                      <m:sSupPr>
                        <m:ctrl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]</m:t>
                    </m:r>
                    <m: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−</m:t>
                    </m:r>
                    <m:sSup>
                      <m:sSupPr>
                        <m:ctrlP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  <m:r>
                          <m:rPr>
                            <m:nor/>
                          </m:rPr>
                          <a:rPr lang="en-US" sz="2800" dirty="0">
                            <a:ea typeface="Cambria Math" charset="0"/>
                            <a:cs typeface="Cambria Math" charset="0"/>
                          </a:rPr>
                          <m:t> 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600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97" t="-1970" r="-2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598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week..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Introduction </a:t>
            </a:r>
            <a:r>
              <a:rPr lang="en-US" dirty="0" smtClean="0"/>
              <a:t>to hypothesis testing and comparing </a:t>
            </a:r>
            <a:r>
              <a:rPr lang="en-US" dirty="0" smtClean="0"/>
              <a:t>means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More fun facts on </a:t>
            </a:r>
            <a:r>
              <a:rPr lang="en-US" dirty="0" smtClean="0"/>
              <a:t>e</a:t>
            </a:r>
            <a:r>
              <a:rPr lang="en-US" dirty="0" smtClean="0"/>
              <a:t>stimation will come later in the semester, to be bundled with *likelihood*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193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b="1" dirty="0" smtClean="0"/>
              <a:t>estimator </a:t>
            </a:r>
            <a:r>
              <a:rPr lang="en-US" dirty="0" smtClean="0"/>
              <a:t>is a statistic for estimating a parameter</a:t>
            </a:r>
          </a:p>
          <a:p>
            <a:r>
              <a:rPr lang="en-US" dirty="0" smtClean="0"/>
              <a:t>It should be </a:t>
            </a:r>
            <a:r>
              <a:rPr lang="en-US" b="1" dirty="0" smtClean="0"/>
              <a:t>unbiased </a:t>
            </a:r>
            <a:r>
              <a:rPr lang="en-US" dirty="0" smtClean="0"/>
              <a:t>and</a:t>
            </a:r>
            <a:r>
              <a:rPr lang="en-US" b="1" dirty="0" smtClean="0"/>
              <a:t> efficient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23464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4248</TotalTime>
  <Words>4354</Words>
  <Application>Microsoft Macintosh PowerPoint</Application>
  <PresentationFormat>Widescreen</PresentationFormat>
  <Paragraphs>707</Paragraphs>
  <Slides>91</Slides>
  <Notes>27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100" baseType="lpstr">
      <vt:lpstr>.AppleSystemUIFont</vt:lpstr>
      <vt:lpstr>Calibri</vt:lpstr>
      <vt:lpstr>Calibri Light</vt:lpstr>
      <vt:lpstr>Cambria Math</vt:lpstr>
      <vt:lpstr>Lucida Calligraphy</vt:lpstr>
      <vt:lpstr>Mangal</vt:lpstr>
      <vt:lpstr>Monaco</vt:lpstr>
      <vt:lpstr>Wingdings</vt:lpstr>
      <vt:lpstr>Retrospect</vt:lpstr>
      <vt:lpstr>Probability Distributions and Introduction to Statistical Inference</vt:lpstr>
      <vt:lpstr>Random variable </vt:lpstr>
      <vt:lpstr>Discrete vs continuous RV</vt:lpstr>
      <vt:lpstr>Expressing discrete random variables</vt:lpstr>
      <vt:lpstr>PMF properties</vt:lpstr>
      <vt:lpstr>Expressing discrete random variables</vt:lpstr>
      <vt:lpstr>CDF properties</vt:lpstr>
      <vt:lpstr>PMF vs CDF</vt:lpstr>
      <vt:lpstr>Expectation and spread of random variables</vt:lpstr>
      <vt:lpstr>Example: The Binomial distribution</vt:lpstr>
      <vt:lpstr>The BInS conditions</vt:lpstr>
      <vt:lpstr>Is it binomial?</vt:lpstr>
      <vt:lpstr>The binomial distribution</vt:lpstr>
      <vt:lpstr>The binomial distribution</vt:lpstr>
      <vt:lpstr>Example: Playing with a binomial rv</vt:lpstr>
      <vt:lpstr>Expectation and variance</vt:lpstr>
      <vt:lpstr>Visualize the PMF</vt:lpstr>
      <vt:lpstr>?distributions</vt:lpstr>
      <vt:lpstr>Distribution functions, generally</vt:lpstr>
      <vt:lpstr>Binomial distribution functions</vt:lpstr>
      <vt:lpstr>Making the PMF</vt:lpstr>
      <vt:lpstr>Making the PMF</vt:lpstr>
      <vt:lpstr>Making the PMF uses a different *stat*</vt:lpstr>
      <vt:lpstr>Tweaking the x-axis</vt:lpstr>
      <vt:lpstr>Adding some text</vt:lpstr>
      <vt:lpstr>Visualize the CDF</vt:lpstr>
      <vt:lpstr>Solving for probabilities</vt:lpstr>
      <vt:lpstr>Solving for probabilities</vt:lpstr>
      <vt:lpstr>Solving for probabilities</vt:lpstr>
      <vt:lpstr>Solving for probabilities</vt:lpstr>
      <vt:lpstr>Solving for probabilities</vt:lpstr>
      <vt:lpstr>Solving for probabilities</vt:lpstr>
      <vt:lpstr>BREATHE</vt:lpstr>
      <vt:lpstr>Expressing continuous random variables</vt:lpstr>
      <vt:lpstr>PDF</vt:lpstr>
      <vt:lpstr>PDF properties</vt:lpstr>
      <vt:lpstr>Expressing continuous random variables</vt:lpstr>
      <vt:lpstr>Relationship between PDF and CDF</vt:lpstr>
      <vt:lpstr>Jumping right in: Normal distribution</vt:lpstr>
      <vt:lpstr>PDF of normal distribution</vt:lpstr>
      <vt:lpstr>Making the PDF</vt:lpstr>
      <vt:lpstr>Making the CDF</vt:lpstr>
      <vt:lpstr>Expectation and variance</vt:lpstr>
      <vt:lpstr>Working with the normal distribution</vt:lpstr>
      <vt:lpstr>Working with the normal distribution</vt:lpstr>
      <vt:lpstr>Properties of the normal distribution</vt:lpstr>
      <vt:lpstr>Introducing the standard normal: X~N(0,1)</vt:lpstr>
      <vt:lpstr>Standard Normal X~N(0,1)</vt:lpstr>
      <vt:lpstr>PDF and CDF of X~N(0,1)</vt:lpstr>
      <vt:lpstr>Standard Normal X~N(0,1)</vt:lpstr>
      <vt:lpstr>For X~N(0,1), what is the probability P(X ≤ 0.47)? </vt:lpstr>
      <vt:lpstr>Normal distribution functions</vt:lpstr>
      <vt:lpstr>For X~N(0,1), what is the probability P(-1.32 ≤ x ≤ 0.47)? </vt:lpstr>
      <vt:lpstr>For X~N(0,1), what is the probability P(-1.32 ≤ x ≤ 0.47)? </vt:lpstr>
      <vt:lpstr>For X~N(0,1), what is the probability P(-1≤ x ≤ 1)? </vt:lpstr>
      <vt:lpstr>For X~N(0,1), what is the probability P(x ≥ 2.14)? </vt:lpstr>
      <vt:lpstr>For X~N(0,1), the top 8% of the distribution falls above what number? </vt:lpstr>
      <vt:lpstr>Historical consideration of z-scores</vt:lpstr>
      <vt:lpstr>Re-scaling to standard normal to compare distributions</vt:lpstr>
      <vt:lpstr>Example: Weight for a population of rabbits follows a normal distribution N(2.6,  1.1) </vt:lpstr>
      <vt:lpstr>Normal distributions functions, revisited</vt:lpstr>
      <vt:lpstr>Z-scores are most useful for comparing different distributions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Solving the denominator</vt:lpstr>
      <vt:lpstr>Putting it all together</vt:lpstr>
      <vt:lpstr>BREAK</vt:lpstr>
      <vt:lpstr>Statistical inference</vt:lpstr>
      <vt:lpstr>Two main flavors of statistical inference</vt:lpstr>
      <vt:lpstr>The sampling distribution</vt:lpstr>
      <vt:lpstr>Obtaining a sampling distribution</vt:lpstr>
      <vt:lpstr>Obtaining a sampling distribution</vt:lpstr>
      <vt:lpstr>Obtaining a sampling distribution</vt:lpstr>
      <vt:lpstr>Quantifying the sampling distribution</vt:lpstr>
      <vt:lpstr>Computing the standard error of the mean</vt:lpstr>
      <vt:lpstr>Several sampling distributions comprised of N samples, each of n=25</vt:lpstr>
      <vt:lpstr>Standard error decreases as N increases</vt:lpstr>
      <vt:lpstr>Therefore, mean of sampling distribution approaches population mean 2761.039 </vt:lpstr>
      <vt:lpstr>The Central Limit Theorem</vt:lpstr>
      <vt:lpstr>Estimation</vt:lpstr>
      <vt:lpstr>Point estimation</vt:lpstr>
      <vt:lpstr>Next week..</vt:lpstr>
      <vt:lpstr>Estimators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and Tidyverse II</dc:title>
  <dc:creator>Stephanie J. Spielman</dc:creator>
  <cp:lastModifiedBy>Stephanie J. Spielman</cp:lastModifiedBy>
  <cp:revision>813</cp:revision>
  <cp:lastPrinted>2017-09-12T23:59:13Z</cp:lastPrinted>
  <dcterms:created xsi:type="dcterms:W3CDTF">2017-09-07T14:51:46Z</dcterms:created>
  <dcterms:modified xsi:type="dcterms:W3CDTF">2017-09-19T00:27:20Z</dcterms:modified>
</cp:coreProperties>
</file>